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285" r:id="rId3"/>
    <p:sldId id="288" r:id="rId4"/>
    <p:sldId id="286" r:id="rId5"/>
    <p:sldId id="304" r:id="rId6"/>
    <p:sldId id="303" r:id="rId7"/>
    <p:sldId id="290" r:id="rId8"/>
    <p:sldId id="291" r:id="rId9"/>
    <p:sldId id="292" r:id="rId10"/>
    <p:sldId id="289" r:id="rId11"/>
    <p:sldId id="302" r:id="rId12"/>
    <p:sldId id="298" r:id="rId13"/>
    <p:sldId id="299" r:id="rId14"/>
    <p:sldId id="300" r:id="rId15"/>
    <p:sldId id="30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91A4F"/>
    <a:srgbClr val="102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9EB94-F5AD-452B-B5FD-14B74BEC6075}" type="datetimeFigureOut">
              <a:rPr lang="en-US" smtClean="0"/>
              <a:t>6/3/2016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937EE-F0B7-4AC3-94B7-22809C3A57B5}" type="slidenum">
              <a:rPr lang="en-US" smtClean="0"/>
              <a:t>‹#›</a:t>
            </a:fld>
            <a:endParaRPr lang="en-US" dirty="0"/>
          </a:p>
        </p:txBody>
      </p:sp>
    </p:spTree>
    <p:extLst>
      <p:ext uri="{BB962C8B-B14F-4D97-AF65-F5344CB8AC3E}">
        <p14:creationId xmlns:p14="http://schemas.microsoft.com/office/powerpoint/2010/main" val="20916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22752A3-8BD0-6348-9ECD-38F27BBF875C}" type="slidenum">
              <a:rPr lang="en-GB"/>
              <a:pPr/>
              <a:t>4</a:t>
            </a:fld>
            <a:endParaRPr lang="en-GB"/>
          </a:p>
        </p:txBody>
      </p:sp>
      <p:sp>
        <p:nvSpPr>
          <p:cNvPr id="5121" name="Text Box 1"/>
          <p:cNvSpPr txBox="1">
            <a:spLocks noGrp="1" noRot="1" noChangeAspect="1" noChangeArrowheads="1"/>
          </p:cNvSpPr>
          <p:nvPr>
            <p:ph type="sldImg"/>
          </p:nvPr>
        </p:nvSpPr>
        <p:spPr bwMode="auto">
          <a:xfrm>
            <a:off x="1339850" y="914400"/>
            <a:ext cx="4178300" cy="31353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122" name="Text Box 2"/>
          <p:cNvSpPr txBox="1">
            <a:spLocks noChangeArrowheads="1"/>
          </p:cNvSpPr>
          <p:nvPr/>
        </p:nvSpPr>
        <p:spPr bwMode="auto">
          <a:xfrm>
            <a:off x="1046952" y="4352790"/>
            <a:ext cx="4771863" cy="347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59" tIns="45030" rIns="90059" bIns="45030"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an</a:t>
            </a:r>
            <a:r>
              <a:rPr lang="en-US" baseline="0" dirty="0" smtClean="0"/>
              <a:t> objective of obtaining data over representative ecosystems, no two stations are quite the same, each having a unique set of challenges.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surface energy budget</a:t>
            </a:r>
            <a:r>
              <a:rPr lang="en-US" baseline="0" dirty="0" smtClean="0"/>
              <a:t> goes a step beyond by examining how the absorbed radiation (net) radiation at the surface is partitioned into sensible, latent (ET), ground and photochemical energy.</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Measures of Success, value of observations, more reason to continue and sustain </a:t>
            </a:r>
            <a:r>
              <a:rPr lang="en-US" smtClean="0"/>
              <a:t>these obs.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Measures of Success, value of observations, more reason to continue and sustain </a:t>
            </a:r>
            <a:r>
              <a:rPr lang="en-US" smtClean="0"/>
              <a:t>these obs.</a:t>
            </a:r>
            <a:endParaRPr lang="en-US" dirty="0"/>
          </a:p>
        </p:txBody>
      </p:sp>
      <p:sp>
        <p:nvSpPr>
          <p:cNvPr id="4" name="Slide Number Placeholder 3"/>
          <p:cNvSpPr>
            <a:spLocks noGrp="1"/>
          </p:cNvSpPr>
          <p:nvPr>
            <p:ph type="sldNum" sz="quarter" idx="10"/>
          </p:nvPr>
        </p:nvSpPr>
        <p:spPr/>
        <p:txBody>
          <a:bodyPr/>
          <a:lstStyle/>
          <a:p>
            <a:fld id="{44968C90-F160-400A-9168-041FF088281A}"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410200"/>
            <a:ext cx="990600" cy="990600"/>
          </a:xfrm>
          <a:prstGeom prst="rect">
            <a:avLst/>
          </a:prstGeom>
        </p:spPr>
      </p:pic>
    </p:spTree>
    <p:extLst>
      <p:ext uri="{BB962C8B-B14F-4D97-AF65-F5344CB8AC3E}">
        <p14:creationId xmlns:p14="http://schemas.microsoft.com/office/powerpoint/2010/main" val="26254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122861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91493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660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072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9"/>
          <p:cNvSpPr>
            <a:spLocks noGrp="1"/>
          </p:cNvSpPr>
          <p:nvPr>
            <p:ph type="ftr" sz="quarter" idx="10"/>
          </p:nvPr>
        </p:nvSpPr>
        <p:spPr/>
        <p:txBody>
          <a:bodyPr/>
          <a:lstStyle/>
          <a:p>
            <a:r>
              <a:rPr lang="en-US" dirty="0" smtClean="0"/>
              <a:t>ARL Science Review, June 21-23, 2016</a:t>
            </a:r>
            <a:endParaRPr lang="en-US" dirty="0"/>
          </a:p>
        </p:txBody>
      </p:sp>
      <p:sp>
        <p:nvSpPr>
          <p:cNvPr id="11" name="Slide Number Placeholder 10"/>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299192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p:txBody>
          <a:bodyPr/>
          <a:lstStyle/>
          <a:p>
            <a:r>
              <a:rPr lang="en-US" dirty="0" smtClean="0"/>
              <a:t>ARL Science Review, June 21-23, 2016</a:t>
            </a:r>
            <a:endParaRPr lang="en-US" dirty="0"/>
          </a:p>
        </p:txBody>
      </p:sp>
      <p:sp>
        <p:nvSpPr>
          <p:cNvPr id="7" name="Slide Number Placeholder 6"/>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828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98993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21390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091A4F"/>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b="1">
                <a:solidFill>
                  <a:srgbClr val="091A4F"/>
                </a:solidFill>
              </a:defRPr>
            </a:lvl1pPr>
          </a:lstStyle>
          <a:p>
            <a:r>
              <a:rPr lang="en-US" dirty="0" smtClean="0"/>
              <a:t>ARL Science Review, June 21-23, 2016</a:t>
            </a: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a:defRPr sz="1400" b="1">
                <a:solidFill>
                  <a:srgbClr val="091A4F"/>
                </a:solidFill>
              </a:defRPr>
            </a:lvl1pPr>
          </a:lstStyle>
          <a:p>
            <a:fld id="{66CAC88C-31F3-4764-B964-B930D18D7C5C}" type="slidenum">
              <a:rPr lang="en-US" smtClean="0"/>
              <a:pPr/>
              <a:t>‹#›</a:t>
            </a:fld>
            <a:endParaRPr lang="en-US" dirty="0"/>
          </a:p>
        </p:txBody>
      </p:sp>
      <p:sp>
        <p:nvSpPr>
          <p:cNvPr id="4" name="Rectangle 3"/>
          <p:cNvSpPr/>
          <p:nvPr userDrawn="1"/>
        </p:nvSpPr>
        <p:spPr>
          <a:xfrm>
            <a:off x="0"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2859" y="0"/>
            <a:ext cx="9121141" cy="4571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09205"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68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gif"/><Relationship Id="rId4" Type="http://schemas.openxmlformats.org/officeDocument/2006/relationships/image" Target="../media/image16.jpe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5238"/>
            <a:ext cx="8229600" cy="1143000"/>
          </a:xfrm>
        </p:spPr>
        <p:txBody>
          <a:bodyPr>
            <a:normAutofit/>
          </a:bodyPr>
          <a:lstStyle/>
          <a:p>
            <a:r>
              <a:rPr lang="en-US" dirty="0" smtClean="0"/>
              <a:t>Surface Energy Budget </a:t>
            </a:r>
            <a:endParaRPr lang="en-US" dirty="0"/>
          </a:p>
        </p:txBody>
      </p:sp>
      <p:sp>
        <p:nvSpPr>
          <p:cNvPr id="3" name="Subtitle 2"/>
          <p:cNvSpPr>
            <a:spLocks noGrp="1"/>
          </p:cNvSpPr>
          <p:nvPr>
            <p:ph type="subTitle" idx="1"/>
          </p:nvPr>
        </p:nvSpPr>
        <p:spPr>
          <a:xfrm>
            <a:off x="1219200" y="3048000"/>
            <a:ext cx="6400800" cy="1752600"/>
          </a:xfrm>
        </p:spPr>
        <p:txBody>
          <a:bodyPr/>
          <a:lstStyle/>
          <a:p>
            <a:r>
              <a:rPr lang="en-US" dirty="0" smtClean="0"/>
              <a:t>Tilden P. Meyers</a:t>
            </a:r>
          </a:p>
          <a:p>
            <a:r>
              <a:rPr lang="en-US" dirty="0" smtClean="0"/>
              <a:t>NOAA/OAR/ARL/ATDD</a:t>
            </a:r>
          </a:p>
          <a:p>
            <a:r>
              <a:rPr lang="en-US" dirty="0"/>
              <a:t>6</a:t>
            </a:r>
            <a:r>
              <a:rPr lang="en-US" dirty="0" smtClean="0"/>
              <a:t>/22/2016</a:t>
            </a:r>
            <a:endParaRPr lang="en-US" dirty="0"/>
          </a:p>
        </p:txBody>
      </p:sp>
    </p:spTree>
    <p:extLst>
      <p:ext uri="{BB962C8B-B14F-4D97-AF65-F5344CB8AC3E}">
        <p14:creationId xmlns:p14="http://schemas.microsoft.com/office/powerpoint/2010/main" val="3757119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533400"/>
            <a:ext cx="9144000" cy="609600"/>
          </a:xfrm>
        </p:spPr>
        <p:txBody>
          <a:bodyPr>
            <a:normAutofit fontScale="90000"/>
          </a:bodyPr>
          <a:lstStyle/>
          <a:p>
            <a:pPr algn="ctr"/>
            <a:r>
              <a:rPr lang="en-US" dirty="0" smtClean="0"/>
              <a:t> The Surface Energy Budget</a:t>
            </a:r>
            <a:endParaRPr lang="en-US" dirty="0"/>
          </a:p>
        </p:txBody>
      </p:sp>
      <p:pic>
        <p:nvPicPr>
          <p:cNvPr id="4" name="Content Placeholder 3" descr="rad_budget_ver1.3.png"/>
          <p:cNvPicPr>
            <a:picLocks noGrp="1" noChangeAspect="1"/>
          </p:cNvPicPr>
          <p:nvPr>
            <p:ph idx="4294967295"/>
          </p:nvPr>
        </p:nvPicPr>
        <p:blipFill>
          <a:blip r:embed="rId3" cstate="print"/>
          <a:srcRect l="-9152" r="-9152"/>
          <a:stretch>
            <a:fillRect/>
          </a:stretch>
        </p:blipFill>
        <p:spPr>
          <a:xfrm>
            <a:off x="0" y="1447800"/>
            <a:ext cx="9144000" cy="4876800"/>
          </a:xfrm>
          <a:prstGeom prst="rect">
            <a:avLst/>
          </a:prstGeom>
        </p:spPr>
      </p:pic>
      <p:sp>
        <p:nvSpPr>
          <p:cNvPr id="6" name="TextBox 5"/>
          <p:cNvSpPr txBox="1"/>
          <p:nvPr/>
        </p:nvSpPr>
        <p:spPr>
          <a:xfrm>
            <a:off x="5791200" y="4267200"/>
            <a:ext cx="1143000" cy="400110"/>
          </a:xfrm>
          <a:prstGeom prst="rect">
            <a:avLst/>
          </a:prstGeom>
          <a:noFill/>
        </p:spPr>
        <p:txBody>
          <a:bodyPr wrap="square" rtlCol="0">
            <a:spAutoFit/>
          </a:bodyPr>
          <a:lstStyle/>
          <a:p>
            <a:r>
              <a:rPr lang="en-US" sz="2000" dirty="0" smtClean="0">
                <a:latin typeface="Calibri"/>
              </a:rPr>
              <a:t>infrared</a:t>
            </a:r>
            <a:endParaRPr lang="en-US" sz="2000" dirty="0">
              <a:latin typeface="Calibri"/>
            </a:endParaRPr>
          </a:p>
        </p:txBody>
      </p:sp>
      <p:sp>
        <p:nvSpPr>
          <p:cNvPr id="8" name="TextBox 7"/>
          <p:cNvSpPr txBox="1"/>
          <p:nvPr/>
        </p:nvSpPr>
        <p:spPr>
          <a:xfrm>
            <a:off x="838200" y="3886200"/>
            <a:ext cx="2209800" cy="338554"/>
          </a:xfrm>
          <a:prstGeom prst="rect">
            <a:avLst/>
          </a:prstGeom>
          <a:noFill/>
        </p:spPr>
        <p:txBody>
          <a:bodyPr wrap="square" rtlCol="0">
            <a:spAutoFit/>
          </a:bodyPr>
          <a:lstStyle/>
          <a:p>
            <a:r>
              <a:rPr lang="en-US" sz="1600" dirty="0" err="1" smtClean="0">
                <a:latin typeface="Calibri"/>
              </a:rPr>
              <a:t>Evapotranspiration</a:t>
            </a:r>
            <a:r>
              <a:rPr lang="en-US" sz="1600" dirty="0" smtClean="0">
                <a:latin typeface="Calibri"/>
              </a:rPr>
              <a:t> (LE)</a:t>
            </a:r>
            <a:endParaRPr lang="en-US" sz="1600" dirty="0">
              <a:latin typeface="Calibri"/>
            </a:endParaRPr>
          </a:p>
        </p:txBody>
      </p:sp>
      <p:sp>
        <p:nvSpPr>
          <p:cNvPr id="9" name="TextBox 8"/>
          <p:cNvSpPr txBox="1"/>
          <p:nvPr/>
        </p:nvSpPr>
        <p:spPr>
          <a:xfrm>
            <a:off x="914400" y="3352800"/>
            <a:ext cx="1752600" cy="369332"/>
          </a:xfrm>
          <a:prstGeom prst="rect">
            <a:avLst/>
          </a:prstGeom>
          <a:noFill/>
        </p:spPr>
        <p:txBody>
          <a:bodyPr wrap="square" rtlCol="0">
            <a:spAutoFit/>
          </a:bodyPr>
          <a:lstStyle/>
          <a:p>
            <a:r>
              <a:rPr lang="en-US" dirty="0" smtClean="0">
                <a:latin typeface="Calibri"/>
              </a:rPr>
              <a:t>Sensible heat (H)</a:t>
            </a:r>
            <a:endParaRPr lang="en-US" dirty="0">
              <a:latin typeface="Calibri"/>
            </a:endParaRPr>
          </a:p>
        </p:txBody>
      </p:sp>
      <p:sp>
        <p:nvSpPr>
          <p:cNvPr id="11" name="Freeform 10"/>
          <p:cNvSpPr/>
          <p:nvPr/>
        </p:nvSpPr>
        <p:spPr>
          <a:xfrm>
            <a:off x="1371600" y="5105400"/>
            <a:ext cx="228600" cy="381000"/>
          </a:xfrm>
          <a:custGeom>
            <a:avLst/>
            <a:gdLst>
              <a:gd name="connsiteX0" fmla="*/ 0 w 228600"/>
              <a:gd name="connsiteY0" fmla="*/ 342900 h 457200"/>
              <a:gd name="connsiteX1" fmla="*/ 57150 w 228600"/>
              <a:gd name="connsiteY1" fmla="*/ 342900 h 457200"/>
              <a:gd name="connsiteX2" fmla="*/ 57150 w 228600"/>
              <a:gd name="connsiteY2" fmla="*/ 0 h 457200"/>
              <a:gd name="connsiteX3" fmla="*/ 171450 w 228600"/>
              <a:gd name="connsiteY3" fmla="*/ 0 h 457200"/>
              <a:gd name="connsiteX4" fmla="*/ 171450 w 228600"/>
              <a:gd name="connsiteY4" fmla="*/ 342900 h 457200"/>
              <a:gd name="connsiteX5" fmla="*/ 228600 w 228600"/>
              <a:gd name="connsiteY5" fmla="*/ 342900 h 457200"/>
              <a:gd name="connsiteX6" fmla="*/ 114300 w 228600"/>
              <a:gd name="connsiteY6" fmla="*/ 457200 h 457200"/>
              <a:gd name="connsiteX7" fmla="*/ 0 w 228600"/>
              <a:gd name="connsiteY7" fmla="*/ 3429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457200">
                <a:moveTo>
                  <a:pt x="0" y="342900"/>
                </a:moveTo>
                <a:lnTo>
                  <a:pt x="57150" y="342900"/>
                </a:lnTo>
                <a:lnTo>
                  <a:pt x="57150" y="0"/>
                </a:lnTo>
                <a:lnTo>
                  <a:pt x="171450" y="0"/>
                </a:lnTo>
                <a:lnTo>
                  <a:pt x="171450" y="342900"/>
                </a:lnTo>
                <a:lnTo>
                  <a:pt x="228600" y="342900"/>
                </a:lnTo>
                <a:lnTo>
                  <a:pt x="114300" y="457200"/>
                </a:lnTo>
                <a:lnTo>
                  <a:pt x="0" y="34290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914400" y="5486400"/>
            <a:ext cx="1752600" cy="400110"/>
          </a:xfrm>
          <a:prstGeom prst="rect">
            <a:avLst/>
          </a:prstGeom>
          <a:noFill/>
        </p:spPr>
        <p:txBody>
          <a:bodyPr wrap="square" rtlCol="0">
            <a:spAutoFit/>
          </a:bodyPr>
          <a:lstStyle/>
          <a:p>
            <a:r>
              <a:rPr lang="en-US" sz="2000" dirty="0" smtClean="0">
                <a:latin typeface="Calibri"/>
              </a:rPr>
              <a:t>Conduction (G)</a:t>
            </a:r>
            <a:endParaRPr lang="en-US" sz="2000" dirty="0">
              <a:latin typeface="Calibri"/>
            </a:endParaRPr>
          </a:p>
        </p:txBody>
      </p:sp>
      <p:sp>
        <p:nvSpPr>
          <p:cNvPr id="13" name="Rounded Rectangle 12"/>
          <p:cNvSpPr/>
          <p:nvPr/>
        </p:nvSpPr>
        <p:spPr>
          <a:xfrm>
            <a:off x="2971800" y="2133600"/>
            <a:ext cx="4419600" cy="3657600"/>
          </a:xfrm>
          <a:prstGeom prst="roundRect">
            <a:avLst/>
          </a:prstGeom>
          <a:solidFill>
            <a:schemeClr val="accent1">
              <a:alpha val="1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3581400" y="2133600"/>
            <a:ext cx="3124200" cy="400110"/>
          </a:xfrm>
          <a:prstGeom prst="rect">
            <a:avLst/>
          </a:prstGeom>
          <a:noFill/>
        </p:spPr>
        <p:txBody>
          <a:bodyPr wrap="square" rtlCol="0">
            <a:spAutoFit/>
          </a:bodyPr>
          <a:lstStyle/>
          <a:p>
            <a:r>
              <a:rPr lang="en-US" sz="2000" dirty="0" smtClean="0">
                <a:effectLst>
                  <a:glow rad="152400">
                    <a:srgbClr val="FFFF00"/>
                  </a:glow>
                </a:effectLst>
              </a:rPr>
              <a:t>Surface Radiation Budget</a:t>
            </a:r>
            <a:endParaRPr lang="en-US" sz="2000" dirty="0">
              <a:effectLst>
                <a:glow rad="152400">
                  <a:srgbClr val="FFFF00"/>
                </a:glow>
              </a:effectLst>
            </a:endParaRPr>
          </a:p>
        </p:txBody>
      </p:sp>
      <p:sp>
        <p:nvSpPr>
          <p:cNvPr id="15" name="Rounded Rectangle 14"/>
          <p:cNvSpPr/>
          <p:nvPr/>
        </p:nvSpPr>
        <p:spPr>
          <a:xfrm>
            <a:off x="914400" y="2133600"/>
            <a:ext cx="1981200" cy="3962400"/>
          </a:xfrm>
          <a:prstGeom prst="roundRect">
            <a:avLst/>
          </a:prstGeom>
          <a:solidFill>
            <a:schemeClr val="accent1">
              <a:alpha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38200" y="2286000"/>
            <a:ext cx="2057400" cy="369332"/>
          </a:xfrm>
          <a:prstGeom prst="rect">
            <a:avLst/>
          </a:prstGeom>
          <a:noFill/>
        </p:spPr>
        <p:txBody>
          <a:bodyPr wrap="square" rtlCol="0">
            <a:spAutoFit/>
          </a:bodyPr>
          <a:lstStyle/>
          <a:p>
            <a:r>
              <a:rPr lang="en-US" dirty="0" smtClean="0">
                <a:effectLst>
                  <a:glow rad="165100">
                    <a:srgbClr val="FFFF00">
                      <a:alpha val="75000"/>
                    </a:srgbClr>
                  </a:glow>
                </a:effectLst>
              </a:rPr>
              <a:t>Surface heat budget</a:t>
            </a:r>
            <a:endParaRPr lang="en-US" dirty="0">
              <a:effectLst>
                <a:glow rad="165100">
                  <a:srgbClr val="FFFF00">
                    <a:alpha val="75000"/>
                  </a:srgbClr>
                </a:glow>
              </a:effectLst>
            </a:endParaRPr>
          </a:p>
        </p:txBody>
      </p:sp>
      <p:sp>
        <p:nvSpPr>
          <p:cNvPr id="17" name="TextBox 16"/>
          <p:cNvSpPr txBox="1"/>
          <p:nvPr/>
        </p:nvSpPr>
        <p:spPr>
          <a:xfrm>
            <a:off x="3048000" y="3276600"/>
            <a:ext cx="1066800" cy="400110"/>
          </a:xfrm>
          <a:prstGeom prst="rect">
            <a:avLst/>
          </a:prstGeom>
          <a:noFill/>
        </p:spPr>
        <p:txBody>
          <a:bodyPr wrap="square" rtlCol="0">
            <a:spAutoFit/>
          </a:bodyPr>
          <a:lstStyle/>
          <a:p>
            <a:r>
              <a:rPr lang="en-US" sz="2000" dirty="0" smtClean="0">
                <a:latin typeface="Calibri"/>
              </a:rPr>
              <a:t>infrared</a:t>
            </a:r>
            <a:endParaRPr lang="en-US" sz="2000" dirty="0">
              <a:latin typeface="Calibri"/>
            </a:endParaRPr>
          </a:p>
        </p:txBody>
      </p:sp>
      <p:sp>
        <p:nvSpPr>
          <p:cNvPr id="18" name="TextBox 17"/>
          <p:cNvSpPr txBox="1"/>
          <p:nvPr/>
        </p:nvSpPr>
        <p:spPr>
          <a:xfrm>
            <a:off x="838200" y="4648200"/>
            <a:ext cx="1981200" cy="369332"/>
          </a:xfrm>
          <a:prstGeom prst="rect">
            <a:avLst/>
          </a:prstGeom>
          <a:noFill/>
        </p:spPr>
        <p:txBody>
          <a:bodyPr wrap="square" rtlCol="0">
            <a:spAutoFit/>
          </a:bodyPr>
          <a:lstStyle/>
          <a:p>
            <a:r>
              <a:rPr lang="en-US" dirty="0" smtClean="0">
                <a:solidFill>
                  <a:srgbClr val="008000"/>
                </a:solidFill>
                <a:latin typeface="Calibri"/>
              </a:rPr>
              <a:t>Photosynthesis (Ps)</a:t>
            </a:r>
            <a:endParaRPr lang="en-US" dirty="0">
              <a:solidFill>
                <a:srgbClr val="008000"/>
              </a:solidFill>
              <a:latin typeface="Calibri"/>
            </a:endParaRPr>
          </a:p>
        </p:txBody>
      </p:sp>
      <p:sp>
        <p:nvSpPr>
          <p:cNvPr id="19" name="TextBox 18"/>
          <p:cNvSpPr txBox="1"/>
          <p:nvPr/>
        </p:nvSpPr>
        <p:spPr>
          <a:xfrm>
            <a:off x="5105400" y="3048000"/>
            <a:ext cx="1143000" cy="400110"/>
          </a:xfrm>
          <a:prstGeom prst="rect">
            <a:avLst/>
          </a:prstGeom>
          <a:noFill/>
        </p:spPr>
        <p:txBody>
          <a:bodyPr wrap="square" rtlCol="0">
            <a:spAutoFit/>
          </a:bodyPr>
          <a:lstStyle/>
          <a:p>
            <a:r>
              <a:rPr lang="en-US" sz="2000" dirty="0" smtClean="0">
                <a:latin typeface="Calibri"/>
              </a:rPr>
              <a:t>infrared</a:t>
            </a:r>
            <a:endParaRPr lang="en-US" sz="2000" dirty="0">
              <a:latin typeface="Calibri"/>
            </a:endParaRPr>
          </a:p>
        </p:txBody>
      </p:sp>
      <p:sp>
        <p:nvSpPr>
          <p:cNvPr id="20" name="TextBox 19"/>
          <p:cNvSpPr txBox="1"/>
          <p:nvPr/>
        </p:nvSpPr>
        <p:spPr>
          <a:xfrm>
            <a:off x="4267200" y="4267200"/>
            <a:ext cx="1143000" cy="400110"/>
          </a:xfrm>
          <a:prstGeom prst="rect">
            <a:avLst/>
          </a:prstGeom>
          <a:noFill/>
        </p:spPr>
        <p:txBody>
          <a:bodyPr wrap="square" rtlCol="0">
            <a:spAutoFit/>
          </a:bodyPr>
          <a:lstStyle/>
          <a:p>
            <a:r>
              <a:rPr lang="en-US" sz="2000" dirty="0" smtClean="0">
                <a:latin typeface="Calibri"/>
              </a:rPr>
              <a:t>net solar</a:t>
            </a:r>
            <a:endParaRPr lang="en-US" sz="2000" dirty="0">
              <a:latin typeface="Calibri"/>
            </a:endParaRPr>
          </a:p>
        </p:txBody>
      </p:sp>
      <p:sp>
        <p:nvSpPr>
          <p:cNvPr id="23" name="Slide Number Placeholder 3"/>
          <p:cNvSpPr>
            <a:spLocks noGrp="1"/>
          </p:cNvSpPr>
          <p:nvPr>
            <p:ph type="sldNum" sz="quarter" idx="4294967295"/>
          </p:nvPr>
        </p:nvSpPr>
        <p:spPr>
          <a:xfrm>
            <a:off x="8153400" y="6492875"/>
            <a:ext cx="762000" cy="365125"/>
          </a:xfrm>
          <a:prstGeom prst="rect">
            <a:avLst/>
          </a:prstGeom>
        </p:spPr>
        <p:txBody>
          <a:bodyPr/>
          <a:lstStyle/>
          <a:p>
            <a:fld id="{3E7EE49B-C32B-495C-9640-ABBF50F57D80}" type="slidenum">
              <a:rPr lang="en-US" smtClean="0"/>
              <a:pPr/>
              <a:t>10</a:t>
            </a:fld>
            <a:endParaRPr lang="en-US" dirty="0"/>
          </a:p>
        </p:txBody>
      </p:sp>
      <p:sp>
        <p:nvSpPr>
          <p:cNvPr id="24" name="TextBox 23"/>
          <p:cNvSpPr txBox="1"/>
          <p:nvPr/>
        </p:nvSpPr>
        <p:spPr>
          <a:xfrm>
            <a:off x="1219200" y="1676400"/>
            <a:ext cx="5943600" cy="461665"/>
          </a:xfrm>
          <a:prstGeom prst="rect">
            <a:avLst/>
          </a:prstGeom>
          <a:noFill/>
        </p:spPr>
        <p:txBody>
          <a:bodyPr wrap="square" rtlCol="0">
            <a:spAutoFit/>
          </a:bodyPr>
          <a:lstStyle/>
          <a:p>
            <a:r>
              <a:rPr lang="en-US" sz="2400" dirty="0" smtClean="0"/>
              <a:t>H + LE + G + Ps     =         Net Radiation</a:t>
            </a:r>
            <a:endParaRPr lang="en-US" sz="2400" dirty="0"/>
          </a:p>
        </p:txBody>
      </p:sp>
      <p:sp>
        <p:nvSpPr>
          <p:cNvPr id="22"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11768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a:xfrm>
            <a:off x="6781800" y="6492875"/>
            <a:ext cx="2133600" cy="365125"/>
          </a:xfrm>
        </p:spPr>
        <p:txBody>
          <a:bodyPr/>
          <a:lstStyle/>
          <a:p>
            <a:fld id="{66CAC88C-31F3-4764-B964-B930D18D7C5C}" type="slidenum">
              <a:rPr lang="en-US" smtClean="0"/>
              <a:t>11</a:t>
            </a:fld>
            <a:endParaRPr lang="en-US" dirty="0"/>
          </a:p>
        </p:txBody>
      </p:sp>
      <p:pic>
        <p:nvPicPr>
          <p:cNvPr id="6" name="Picture 5" descr="enb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17700" y="0"/>
            <a:ext cx="5299364" cy="6858000"/>
          </a:xfrm>
          <a:prstGeom prst="rect">
            <a:avLst/>
          </a:prstGeom>
        </p:spPr>
      </p:pic>
    </p:spTree>
    <p:extLst>
      <p:ext uri="{BB962C8B-B14F-4D97-AF65-F5344CB8AC3E}">
        <p14:creationId xmlns:p14="http://schemas.microsoft.com/office/powerpoint/2010/main" val="16386322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53400" y="6477000"/>
            <a:ext cx="762000" cy="365125"/>
          </a:xfrm>
          <a:prstGeom prst="rect">
            <a:avLst/>
          </a:prstGeom>
        </p:spPr>
        <p:txBody>
          <a:bodyPr/>
          <a:lstStyle/>
          <a:p>
            <a:fld id="{3E7EE49B-C32B-495C-9640-ABBF50F57D80}" type="slidenum">
              <a:rPr lang="en-US" smtClean="0"/>
              <a:pPr/>
              <a:t>12</a:t>
            </a:fld>
            <a:endParaRPr lang="en-US" dirty="0"/>
          </a:p>
        </p:txBody>
      </p:sp>
      <p:sp>
        <p:nvSpPr>
          <p:cNvPr id="5" name="Rectangle 4"/>
          <p:cNvSpPr/>
          <p:nvPr/>
        </p:nvSpPr>
        <p:spPr>
          <a:xfrm>
            <a:off x="304800" y="1066800"/>
            <a:ext cx="8610600" cy="5262979"/>
          </a:xfrm>
          <a:prstGeom prst="rect">
            <a:avLst/>
          </a:prstGeom>
        </p:spPr>
        <p:txBody>
          <a:bodyPr wrap="square">
            <a:spAutoFit/>
          </a:bodyPr>
          <a:lstStyle/>
          <a:p>
            <a:r>
              <a:rPr lang="en-US" sz="2800" dirty="0" smtClean="0">
                <a:solidFill>
                  <a:schemeClr val="bg1"/>
                </a:solidFill>
              </a:rPr>
              <a:t>Improved parameterizations of the land surface model  physics that ultimately improves seasonal predictability of water resources</a:t>
            </a:r>
          </a:p>
          <a:p>
            <a:endParaRPr lang="en-US" sz="2800" dirty="0" smtClean="0">
              <a:solidFill>
                <a:schemeClr val="bg1"/>
              </a:solidFill>
            </a:endParaRPr>
          </a:p>
          <a:p>
            <a:r>
              <a:rPr lang="en-US" sz="2800" dirty="0" smtClean="0">
                <a:solidFill>
                  <a:schemeClr val="bg1"/>
                </a:solidFill>
              </a:rPr>
              <a:t>Better understanding of the critical land surface processes that control the seasonal and annual water and carbon budgets for various ecosystem types and the impacts of extreme climatic events on the land surface responses</a:t>
            </a:r>
          </a:p>
          <a:p>
            <a:endParaRPr lang="en-US" sz="2800" dirty="0">
              <a:solidFill>
                <a:schemeClr val="bg1"/>
              </a:solidFill>
            </a:endParaRPr>
          </a:p>
          <a:p>
            <a:r>
              <a:rPr lang="en-US" sz="2800" dirty="0" smtClean="0">
                <a:solidFill>
                  <a:schemeClr val="bg1"/>
                </a:solidFill>
              </a:rPr>
              <a:t>Leveraging this expertise to support validation efforts in NOAA’s water initiative </a:t>
            </a:r>
          </a:p>
          <a:p>
            <a:endParaRPr lang="en-US" sz="2800" i="1" dirty="0" smtClean="0"/>
          </a:p>
        </p:txBody>
      </p:sp>
      <p:sp>
        <p:nvSpPr>
          <p:cNvPr id="6" name="TextBox 5"/>
          <p:cNvSpPr txBox="1"/>
          <p:nvPr/>
        </p:nvSpPr>
        <p:spPr>
          <a:xfrm>
            <a:off x="304800" y="152400"/>
            <a:ext cx="8610600" cy="707886"/>
          </a:xfrm>
          <a:prstGeom prst="rect">
            <a:avLst/>
          </a:prstGeom>
          <a:noFill/>
        </p:spPr>
        <p:txBody>
          <a:bodyPr wrap="square" rtlCol="0">
            <a:spAutoFit/>
          </a:bodyPr>
          <a:lstStyle/>
          <a:p>
            <a:pPr algn="ctr"/>
            <a:r>
              <a:rPr lang="en-US" sz="4000" dirty="0" smtClean="0">
                <a:solidFill>
                  <a:schemeClr val="bg1"/>
                </a:solidFill>
                <a:latin typeface="+mj-lt"/>
              </a:rPr>
              <a:t>Benefits </a:t>
            </a:r>
            <a:endParaRPr lang="en-US" sz="4000" dirty="0">
              <a:solidFill>
                <a:schemeClr val="bg1"/>
              </a:solidFill>
              <a:latin typeface="+mj-lt"/>
            </a:endParaRPr>
          </a:p>
        </p:txBody>
      </p:sp>
      <p:sp>
        <p:nvSpPr>
          <p:cNvPr id="7"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23335640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53400" y="6477000"/>
            <a:ext cx="762000" cy="365125"/>
          </a:xfrm>
          <a:prstGeom prst="rect">
            <a:avLst/>
          </a:prstGeom>
        </p:spPr>
        <p:txBody>
          <a:bodyPr/>
          <a:lstStyle/>
          <a:p>
            <a:fld id="{3E7EE49B-C32B-495C-9640-ABBF50F57D80}" type="slidenum">
              <a:rPr lang="en-US" smtClean="0"/>
              <a:pPr/>
              <a:t>13</a:t>
            </a:fld>
            <a:endParaRPr lang="en-US" dirty="0"/>
          </a:p>
        </p:txBody>
      </p:sp>
      <p:pic>
        <p:nvPicPr>
          <p:cNvPr id="5" name="Picture 4"/>
          <p:cNvPicPr>
            <a:picLocks noChangeAspect="1"/>
          </p:cNvPicPr>
          <p:nvPr/>
        </p:nvPicPr>
        <p:blipFill>
          <a:blip r:embed="rId2"/>
          <a:stretch>
            <a:fillRect/>
          </a:stretch>
        </p:blipFill>
        <p:spPr>
          <a:xfrm>
            <a:off x="533400" y="1066800"/>
            <a:ext cx="2489200" cy="1447800"/>
          </a:xfrm>
          <a:prstGeom prst="rect">
            <a:avLst/>
          </a:prstGeom>
        </p:spPr>
      </p:pic>
      <p:pic>
        <p:nvPicPr>
          <p:cNvPr id="6" name="Picture 5" descr="FLUXNET logo"/>
          <p:cNvPicPr>
            <a:picLocks noChangeAspect="1" noChangeArrowheads="1"/>
          </p:cNvPicPr>
          <p:nvPr/>
        </p:nvPicPr>
        <p:blipFill>
          <a:blip r:embed="rId3"/>
          <a:srcRect/>
          <a:stretch>
            <a:fillRect/>
          </a:stretch>
        </p:blipFill>
        <p:spPr bwMode="auto">
          <a:xfrm>
            <a:off x="3429000" y="1066800"/>
            <a:ext cx="1600200" cy="1600200"/>
          </a:xfrm>
          <a:prstGeom prst="rect">
            <a:avLst/>
          </a:prstGeom>
          <a:noFill/>
          <a:ln w="9525">
            <a:solidFill>
              <a:schemeClr val="tx1"/>
            </a:solidFill>
            <a:miter lim="800000"/>
            <a:headEnd/>
            <a:tailEnd/>
          </a:ln>
        </p:spPr>
      </p:pic>
      <p:pic>
        <p:nvPicPr>
          <p:cNvPr id="7" name="Picture 2" descr="http://tbn0.google.com/images?q=tbn:XMcBDaCih-97hM:http://cdiac.esd.ornl.gov/programs/ameriflux/AmFl.gif"/>
          <p:cNvPicPr>
            <a:picLocks noChangeAspect="1" noChangeArrowheads="1"/>
          </p:cNvPicPr>
          <p:nvPr/>
        </p:nvPicPr>
        <p:blipFill>
          <a:blip r:embed="rId4"/>
          <a:srcRect/>
          <a:stretch>
            <a:fillRect/>
          </a:stretch>
        </p:blipFill>
        <p:spPr bwMode="auto">
          <a:xfrm>
            <a:off x="5486400" y="1066800"/>
            <a:ext cx="1600200" cy="1754188"/>
          </a:xfrm>
          <a:prstGeom prst="rect">
            <a:avLst/>
          </a:prstGeom>
          <a:noFill/>
          <a:ln w="9525">
            <a:noFill/>
            <a:miter lim="800000"/>
            <a:headEnd/>
            <a:tailEnd/>
          </a:ln>
        </p:spPr>
      </p:pic>
      <p:pic>
        <p:nvPicPr>
          <p:cNvPr id="8" name="Picture 7"/>
          <p:cNvPicPr>
            <a:picLocks noChangeAspect="1"/>
          </p:cNvPicPr>
          <p:nvPr/>
        </p:nvPicPr>
        <p:blipFill>
          <a:blip r:embed="rId5"/>
          <a:stretch>
            <a:fillRect/>
          </a:stretch>
        </p:blipFill>
        <p:spPr>
          <a:xfrm>
            <a:off x="457200" y="2819400"/>
            <a:ext cx="2260600" cy="914400"/>
          </a:xfrm>
          <a:prstGeom prst="rect">
            <a:avLst/>
          </a:prstGeom>
        </p:spPr>
      </p:pic>
      <p:pic>
        <p:nvPicPr>
          <p:cNvPr id="9" name="Picture 8"/>
          <p:cNvPicPr>
            <a:picLocks noChangeAspect="1"/>
          </p:cNvPicPr>
          <p:nvPr/>
        </p:nvPicPr>
        <p:blipFill>
          <a:blip r:embed="rId6"/>
          <a:stretch>
            <a:fillRect/>
          </a:stretch>
        </p:blipFill>
        <p:spPr>
          <a:xfrm>
            <a:off x="3810000" y="2971800"/>
            <a:ext cx="914400" cy="647700"/>
          </a:xfrm>
          <a:prstGeom prst="rect">
            <a:avLst/>
          </a:prstGeom>
        </p:spPr>
      </p:pic>
      <p:pic>
        <p:nvPicPr>
          <p:cNvPr id="10" name="Picture 9"/>
          <p:cNvPicPr>
            <a:picLocks noChangeAspect="1"/>
          </p:cNvPicPr>
          <p:nvPr/>
        </p:nvPicPr>
        <p:blipFill>
          <a:blip r:embed="rId7"/>
          <a:stretch>
            <a:fillRect/>
          </a:stretch>
        </p:blipFill>
        <p:spPr>
          <a:xfrm>
            <a:off x="5943600" y="3733800"/>
            <a:ext cx="1727200" cy="317500"/>
          </a:xfrm>
          <a:prstGeom prst="rect">
            <a:avLst/>
          </a:prstGeom>
        </p:spPr>
      </p:pic>
      <p:pic>
        <p:nvPicPr>
          <p:cNvPr id="11" name="Picture 10"/>
          <p:cNvPicPr>
            <a:picLocks noChangeAspect="1"/>
          </p:cNvPicPr>
          <p:nvPr/>
        </p:nvPicPr>
        <p:blipFill>
          <a:blip r:embed="rId8"/>
          <a:stretch>
            <a:fillRect/>
          </a:stretch>
        </p:blipFill>
        <p:spPr>
          <a:xfrm>
            <a:off x="762000" y="4191000"/>
            <a:ext cx="1346200" cy="431800"/>
          </a:xfrm>
          <a:prstGeom prst="rect">
            <a:avLst/>
          </a:prstGeom>
        </p:spPr>
      </p:pic>
      <p:pic>
        <p:nvPicPr>
          <p:cNvPr id="12" name="Picture 11"/>
          <p:cNvPicPr>
            <a:picLocks noChangeAspect="1"/>
          </p:cNvPicPr>
          <p:nvPr/>
        </p:nvPicPr>
        <p:blipFill>
          <a:blip r:embed="rId9"/>
          <a:stretch>
            <a:fillRect/>
          </a:stretch>
        </p:blipFill>
        <p:spPr>
          <a:xfrm>
            <a:off x="3352800" y="3962400"/>
            <a:ext cx="2184400" cy="863600"/>
          </a:xfrm>
          <a:prstGeom prst="rect">
            <a:avLst/>
          </a:prstGeom>
        </p:spPr>
      </p:pic>
      <p:sp>
        <p:nvSpPr>
          <p:cNvPr id="13" name="TextBox 12"/>
          <p:cNvSpPr txBox="1"/>
          <p:nvPr/>
        </p:nvSpPr>
        <p:spPr>
          <a:xfrm>
            <a:off x="76200" y="76200"/>
            <a:ext cx="8991600" cy="707886"/>
          </a:xfrm>
          <a:prstGeom prst="rect">
            <a:avLst/>
          </a:prstGeom>
          <a:noFill/>
        </p:spPr>
        <p:txBody>
          <a:bodyPr wrap="square" rtlCol="0">
            <a:spAutoFit/>
          </a:bodyPr>
          <a:lstStyle/>
          <a:p>
            <a:pPr algn="ctr"/>
            <a:r>
              <a:rPr lang="en-US" sz="4000" dirty="0" smtClean="0">
                <a:solidFill>
                  <a:schemeClr val="bg1"/>
                </a:solidFill>
                <a:latin typeface="+mj-lt"/>
              </a:rPr>
              <a:t>Partners and Collaborators</a:t>
            </a:r>
            <a:endParaRPr lang="en-US" sz="4000" dirty="0">
              <a:solidFill>
                <a:schemeClr val="bg1"/>
              </a:solidFill>
              <a:latin typeface="+mj-lt"/>
            </a:endParaRPr>
          </a:p>
        </p:txBody>
      </p:sp>
      <p:pic>
        <p:nvPicPr>
          <p:cNvPr id="15" name="Picture 14" descr="imark_bold.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0" y="5181600"/>
            <a:ext cx="711200" cy="914400"/>
          </a:xfrm>
          <a:prstGeom prst="rect">
            <a:avLst/>
          </a:prstGeom>
        </p:spPr>
      </p:pic>
      <p:pic>
        <p:nvPicPr>
          <p:cNvPr id="16" name="Picture 15" descr="umd-ball.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7400" y="4800600"/>
            <a:ext cx="1423924" cy="1423924"/>
          </a:xfrm>
          <a:prstGeom prst="rect">
            <a:avLst/>
          </a:prstGeom>
        </p:spPr>
      </p:pic>
      <p:pic>
        <p:nvPicPr>
          <p:cNvPr id="17" name="Picture 16" descr="University-of-Arizona-Logo2-150x150.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7200" y="4800600"/>
            <a:ext cx="1409700" cy="1409700"/>
          </a:xfrm>
          <a:prstGeom prst="rect">
            <a:avLst/>
          </a:prstGeom>
        </p:spPr>
      </p:pic>
      <p:pic>
        <p:nvPicPr>
          <p:cNvPr id="18" name="Picture 17" descr="UWlogo.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000" y="4648200"/>
            <a:ext cx="2032000" cy="1364830"/>
          </a:xfrm>
          <a:prstGeom prst="rect">
            <a:avLst/>
          </a:prstGeom>
        </p:spPr>
      </p:pic>
      <p:sp>
        <p:nvSpPr>
          <p:cNvPr id="19"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751168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53400" y="6492875"/>
            <a:ext cx="762000" cy="365125"/>
          </a:xfrm>
          <a:prstGeom prst="rect">
            <a:avLst/>
          </a:prstGeom>
        </p:spPr>
        <p:txBody>
          <a:bodyPr/>
          <a:lstStyle/>
          <a:p>
            <a:fld id="{3E7EE49B-C32B-495C-9640-ABBF50F57D80}" type="slidenum">
              <a:rPr lang="en-US" smtClean="0"/>
              <a:pPr/>
              <a:t>14</a:t>
            </a:fld>
            <a:endParaRPr lang="en-US" dirty="0"/>
          </a:p>
        </p:txBody>
      </p:sp>
      <p:sp>
        <p:nvSpPr>
          <p:cNvPr id="5" name="Rectangle 4"/>
          <p:cNvSpPr/>
          <p:nvPr/>
        </p:nvSpPr>
        <p:spPr>
          <a:xfrm>
            <a:off x="304800" y="990600"/>
            <a:ext cx="8610600" cy="5170646"/>
          </a:xfrm>
          <a:prstGeom prst="rect">
            <a:avLst/>
          </a:prstGeom>
        </p:spPr>
        <p:txBody>
          <a:bodyPr wrap="square">
            <a:spAutoFit/>
          </a:bodyPr>
          <a:lstStyle/>
          <a:p>
            <a:r>
              <a:rPr lang="en-US" sz="2400" dirty="0" smtClean="0">
                <a:solidFill>
                  <a:schemeClr val="bg1"/>
                </a:solidFill>
              </a:rPr>
              <a:t>NOAA sponsored sites constitute approximately 12% of the present </a:t>
            </a:r>
            <a:r>
              <a:rPr lang="en-US" sz="2400" dirty="0" err="1" smtClean="0">
                <a:solidFill>
                  <a:schemeClr val="bg1"/>
                </a:solidFill>
              </a:rPr>
              <a:t>AmeriFlux</a:t>
            </a:r>
            <a:r>
              <a:rPr lang="en-US" sz="2400" dirty="0" smtClean="0">
                <a:solidFill>
                  <a:schemeClr val="bg1"/>
                </a:solidFill>
              </a:rPr>
              <a:t> database.</a:t>
            </a:r>
          </a:p>
          <a:p>
            <a:endParaRPr lang="en-US" sz="2400" dirty="0">
              <a:solidFill>
                <a:schemeClr val="bg1"/>
              </a:solidFill>
            </a:endParaRPr>
          </a:p>
          <a:p>
            <a:r>
              <a:rPr lang="en-US" sz="2400" dirty="0" smtClean="0">
                <a:solidFill>
                  <a:schemeClr val="bg1"/>
                </a:solidFill>
              </a:rPr>
              <a:t>Data are used by NCEP Land Surface Modeling group for testing and evaluation purposes.</a:t>
            </a:r>
          </a:p>
          <a:p>
            <a:endParaRPr lang="en-US" sz="2400" dirty="0" smtClean="0">
              <a:solidFill>
                <a:schemeClr val="bg1"/>
              </a:solidFill>
            </a:endParaRPr>
          </a:p>
          <a:p>
            <a:r>
              <a:rPr lang="en-US" sz="2400" dirty="0" err="1" smtClean="0">
                <a:solidFill>
                  <a:schemeClr val="bg1"/>
                </a:solidFill>
              </a:rPr>
              <a:t>Bondville</a:t>
            </a:r>
            <a:r>
              <a:rPr lang="en-US" sz="2400" dirty="0" smtClean="0">
                <a:solidFill>
                  <a:schemeClr val="bg1"/>
                </a:solidFill>
              </a:rPr>
              <a:t>, IL is one of only 6 active </a:t>
            </a:r>
            <a:r>
              <a:rPr lang="en-US" sz="2400" dirty="0" err="1" smtClean="0">
                <a:solidFill>
                  <a:schemeClr val="bg1"/>
                </a:solidFill>
              </a:rPr>
              <a:t>AmeriFlux</a:t>
            </a:r>
            <a:r>
              <a:rPr lang="en-US" sz="2400" dirty="0" smtClean="0">
                <a:solidFill>
                  <a:schemeClr val="bg1"/>
                </a:solidFill>
              </a:rPr>
              <a:t> sites with records dating to 1996 and represents the longest continuous </a:t>
            </a:r>
            <a:r>
              <a:rPr lang="en-US" sz="2400" dirty="0" err="1" smtClean="0">
                <a:solidFill>
                  <a:schemeClr val="bg1"/>
                </a:solidFill>
              </a:rPr>
              <a:t>AmeriFlux</a:t>
            </a:r>
            <a:r>
              <a:rPr lang="en-US" sz="2400" dirty="0" smtClean="0">
                <a:solidFill>
                  <a:schemeClr val="bg1"/>
                </a:solidFill>
              </a:rPr>
              <a:t> record in an agricultural system.  This year will mark 20 years. </a:t>
            </a:r>
          </a:p>
          <a:p>
            <a:endParaRPr lang="en-US" sz="2400" i="1" dirty="0" smtClean="0">
              <a:solidFill>
                <a:schemeClr val="bg1"/>
              </a:solidFill>
            </a:endParaRPr>
          </a:p>
          <a:p>
            <a:r>
              <a:rPr lang="en-US" sz="2400" dirty="0" smtClean="0">
                <a:solidFill>
                  <a:schemeClr val="bg1"/>
                </a:solidFill>
              </a:rPr>
              <a:t>Over 50 authored or co-authored publications (ARL scientists) over the last 10 years, with over 200 publications that have used this data for assessments and synthesis activities</a:t>
            </a:r>
            <a:r>
              <a:rPr lang="en-US" dirty="0" smtClean="0">
                <a:solidFill>
                  <a:schemeClr val="bg1"/>
                </a:solidFill>
              </a:rPr>
              <a:t>. </a:t>
            </a:r>
          </a:p>
          <a:p>
            <a:endParaRPr lang="en-US" i="1" dirty="0" smtClean="0">
              <a:solidFill>
                <a:schemeClr val="bg1"/>
              </a:solidFill>
            </a:endParaRPr>
          </a:p>
        </p:txBody>
      </p:sp>
      <p:sp>
        <p:nvSpPr>
          <p:cNvPr id="6" name="TextBox 5"/>
          <p:cNvSpPr txBox="1"/>
          <p:nvPr/>
        </p:nvSpPr>
        <p:spPr>
          <a:xfrm>
            <a:off x="304800" y="152400"/>
            <a:ext cx="8610600" cy="707886"/>
          </a:xfrm>
          <a:prstGeom prst="rect">
            <a:avLst/>
          </a:prstGeom>
          <a:noFill/>
        </p:spPr>
        <p:txBody>
          <a:bodyPr wrap="square" rtlCol="0">
            <a:spAutoFit/>
          </a:bodyPr>
          <a:lstStyle/>
          <a:p>
            <a:pPr algn="ctr"/>
            <a:r>
              <a:rPr lang="en-US" sz="4000" dirty="0" smtClean="0">
                <a:solidFill>
                  <a:schemeClr val="bg1"/>
                </a:solidFill>
              </a:rPr>
              <a:t>Quality, Relevance</a:t>
            </a:r>
            <a:r>
              <a:rPr lang="en-US" sz="4000" dirty="0">
                <a:solidFill>
                  <a:schemeClr val="bg1"/>
                </a:solidFill>
              </a:rPr>
              <a:t>, </a:t>
            </a:r>
            <a:r>
              <a:rPr lang="en-US" sz="4000" dirty="0" smtClean="0">
                <a:solidFill>
                  <a:schemeClr val="bg1"/>
                </a:solidFill>
              </a:rPr>
              <a:t>Performance</a:t>
            </a:r>
          </a:p>
        </p:txBody>
      </p:sp>
      <p:sp>
        <p:nvSpPr>
          <p:cNvPr id="7" name="Footer Placeholder 1"/>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3350732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a:t>Major </a:t>
            </a:r>
            <a:r>
              <a:rPr lang="en-US" dirty="0" smtClean="0"/>
              <a:t>Highlights</a:t>
            </a:r>
            <a:endParaRPr lang="en-US" dirty="0"/>
          </a:p>
        </p:txBody>
      </p:sp>
      <p:sp>
        <p:nvSpPr>
          <p:cNvPr id="3" name="Content Placeholder 2"/>
          <p:cNvSpPr>
            <a:spLocks noGrp="1"/>
          </p:cNvSpPr>
          <p:nvPr>
            <p:ph idx="1"/>
          </p:nvPr>
        </p:nvSpPr>
        <p:spPr>
          <a:xfrm>
            <a:off x="457200" y="1143000"/>
            <a:ext cx="8229600" cy="4876800"/>
          </a:xfrm>
        </p:spPr>
        <p:txBody>
          <a:bodyPr>
            <a:noAutofit/>
          </a:bodyPr>
          <a:lstStyle/>
          <a:p>
            <a:pPr marL="342900" lvl="1" indent="-342900">
              <a:buFont typeface="Arial" panose="020B0604020202020204" pitchFamily="34" charset="0"/>
              <a:buChar char="•"/>
            </a:pPr>
            <a:r>
              <a:rPr lang="en-US" sz="2500" dirty="0"/>
              <a:t>Mid-western corn/soybean ecosystems small carbon sink (</a:t>
            </a:r>
            <a:r>
              <a:rPr lang="en-US" sz="2500" dirty="0" err="1"/>
              <a:t>Bernacchi</a:t>
            </a:r>
            <a:r>
              <a:rPr lang="en-US" sz="2500" dirty="0"/>
              <a:t>, Hollinger, Meyers, 2005</a:t>
            </a:r>
            <a:r>
              <a:rPr lang="en-US" sz="2500" dirty="0" smtClean="0"/>
              <a:t>)</a:t>
            </a:r>
          </a:p>
          <a:p>
            <a:pPr marL="342900" lvl="1" indent="-342900">
              <a:buFont typeface="Arial" panose="020B0604020202020204" pitchFamily="34" charset="0"/>
              <a:buChar char="•"/>
            </a:pPr>
            <a:r>
              <a:rPr lang="en-US" sz="2500" dirty="0"/>
              <a:t>Significance of ecosystem storage terms in closing the surface energy budget (Meyers and Hollinger, 2004)</a:t>
            </a:r>
          </a:p>
          <a:p>
            <a:pPr marL="342900" lvl="1" indent="-342900">
              <a:buFont typeface="Arial" panose="020B0604020202020204" pitchFamily="34" charset="0"/>
              <a:buChar char="•"/>
            </a:pPr>
            <a:r>
              <a:rPr lang="en-US" sz="2500" dirty="0"/>
              <a:t>Demonstrated use in-situ broad-band Normalized Difference </a:t>
            </a:r>
            <a:r>
              <a:rPr lang="en-US" sz="2500" dirty="0" smtClean="0"/>
              <a:t>to </a:t>
            </a:r>
            <a:r>
              <a:rPr lang="en-US" sz="2500" dirty="0"/>
              <a:t>track leaf area index (Wilson and Meyers, 2007)</a:t>
            </a:r>
          </a:p>
          <a:p>
            <a:pPr marL="342900" lvl="1" indent="-342900">
              <a:buFont typeface="Arial" panose="020B0604020202020204" pitchFamily="34" charset="0"/>
              <a:buChar char="•"/>
            </a:pPr>
            <a:r>
              <a:rPr lang="en-US" sz="2500" dirty="0"/>
              <a:t>Characterized  evapotranspiration for semi-arid grasslands </a:t>
            </a:r>
            <a:r>
              <a:rPr lang="en-US" sz="2500" dirty="0" smtClean="0"/>
              <a:t>-AZ </a:t>
            </a:r>
            <a:r>
              <a:rPr lang="en-US" sz="2500" dirty="0"/>
              <a:t>(Krishnan et al, 2012)</a:t>
            </a:r>
          </a:p>
          <a:p>
            <a:pPr marL="342900" lvl="1" indent="-342900">
              <a:buFont typeface="Arial" panose="020B0604020202020204" pitchFamily="34" charset="0"/>
              <a:buChar char="•"/>
            </a:pPr>
            <a:r>
              <a:rPr lang="en-US" sz="2500" dirty="0"/>
              <a:t>Sonic Anemometer biases ~ 15% (</a:t>
            </a:r>
            <a:r>
              <a:rPr lang="en-US" sz="2500" dirty="0" err="1"/>
              <a:t>Kochendorfer</a:t>
            </a:r>
            <a:r>
              <a:rPr lang="en-US" sz="2500" dirty="0"/>
              <a:t> et al, 2013)</a:t>
            </a:r>
          </a:p>
          <a:p>
            <a:pPr marL="342900" lvl="1" indent="-342900">
              <a:buFont typeface="Arial" panose="020B0604020202020204" pitchFamily="34" charset="0"/>
              <a:buChar char="•"/>
            </a:pPr>
            <a:r>
              <a:rPr lang="en-US" sz="2500" dirty="0"/>
              <a:t>Utility of  </a:t>
            </a:r>
            <a:r>
              <a:rPr lang="en-US" sz="2500" dirty="0" smtClean="0"/>
              <a:t>land surface temperature from </a:t>
            </a:r>
            <a:r>
              <a:rPr lang="en-US" sz="2500" dirty="0"/>
              <a:t>in-situ network (Krishnan et al, 2015</a:t>
            </a:r>
            <a:r>
              <a:rPr lang="en-US" sz="2500" dirty="0" smtClean="0"/>
              <a:t>)</a:t>
            </a:r>
            <a:endParaRPr lang="en-US" sz="2500" dirty="0"/>
          </a:p>
          <a:p>
            <a:endParaRPr lang="en-US" sz="2500"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15</a:t>
            </a:fld>
            <a:endParaRPr lang="en-US" dirty="0"/>
          </a:p>
        </p:txBody>
      </p:sp>
    </p:spTree>
    <p:extLst>
      <p:ext uri="{BB962C8B-B14F-4D97-AF65-F5344CB8AC3E}">
        <p14:creationId xmlns:p14="http://schemas.microsoft.com/office/powerpoint/2010/main" val="169129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a:xfrm>
            <a:off x="6781800" y="6492875"/>
            <a:ext cx="2133600" cy="365125"/>
          </a:xfrm>
        </p:spPr>
        <p:txBody>
          <a:bodyPr/>
          <a:lstStyle/>
          <a:p>
            <a:fld id="{66CAC88C-31F3-4764-B964-B930D18D7C5C}" type="slidenum">
              <a:rPr lang="en-US" smtClean="0"/>
              <a:t>2</a:t>
            </a:fld>
            <a:endParaRPr lang="en-US" dirty="0"/>
          </a:p>
        </p:txBody>
      </p:sp>
      <p:pic>
        <p:nvPicPr>
          <p:cNvPr id="8" name="Picture 7"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52400"/>
            <a:ext cx="5019261" cy="1143000"/>
          </a:xfrm>
          <a:prstGeom prst="rect">
            <a:avLst/>
          </a:prstGeom>
          <a:solidFill>
            <a:schemeClr val="bg1"/>
          </a:solidFill>
        </p:spPr>
      </p:pic>
      <p:sp>
        <p:nvSpPr>
          <p:cNvPr id="9" name="TextBox 8"/>
          <p:cNvSpPr txBox="1"/>
          <p:nvPr/>
        </p:nvSpPr>
        <p:spPr>
          <a:xfrm>
            <a:off x="533400" y="1219200"/>
            <a:ext cx="8229600" cy="646331"/>
          </a:xfrm>
          <a:prstGeom prst="rect">
            <a:avLst/>
          </a:prstGeom>
          <a:noFill/>
        </p:spPr>
        <p:txBody>
          <a:bodyPr wrap="square" rtlCol="0">
            <a:spAutoFit/>
          </a:bodyPr>
          <a:lstStyle/>
          <a:p>
            <a:r>
              <a:rPr lang="en-US" sz="36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G</a:t>
            </a:r>
            <a:r>
              <a:rPr lang="en-US" sz="3600" dirty="0" smtClean="0">
                <a:solidFill>
                  <a:schemeClr val="bg1"/>
                </a:solidFill>
              </a:rPr>
              <a:t>lobal </a:t>
            </a:r>
            <a:r>
              <a:rPr lang="en-US" sz="36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E</a:t>
            </a:r>
            <a:r>
              <a:rPr lang="en-US" sz="3600" dirty="0" smtClean="0">
                <a:solidFill>
                  <a:schemeClr val="bg1"/>
                </a:solidFill>
              </a:rPr>
              <a:t>nergy and </a:t>
            </a:r>
            <a:r>
              <a:rPr lang="en-US" sz="36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W</a:t>
            </a:r>
            <a:r>
              <a:rPr lang="en-US" sz="3600" dirty="0" smtClean="0">
                <a:solidFill>
                  <a:schemeClr val="bg1"/>
                </a:solidFill>
              </a:rPr>
              <a:t>ater Cycle </a:t>
            </a:r>
            <a:r>
              <a:rPr lang="en-US" sz="3600" b="1" dirty="0" smtClean="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rPr>
              <a:t>Ex</a:t>
            </a:r>
            <a:r>
              <a:rPr lang="en-US" sz="3600" dirty="0" smtClean="0">
                <a:solidFill>
                  <a:schemeClr val="bg1"/>
                </a:solidFill>
              </a:rPr>
              <a:t>periment</a:t>
            </a:r>
          </a:p>
        </p:txBody>
      </p:sp>
      <p:sp>
        <p:nvSpPr>
          <p:cNvPr id="10" name="TextBox 9"/>
          <p:cNvSpPr txBox="1"/>
          <p:nvPr/>
        </p:nvSpPr>
        <p:spPr>
          <a:xfrm>
            <a:off x="533400" y="1676400"/>
            <a:ext cx="8305800" cy="4801314"/>
          </a:xfrm>
          <a:prstGeom prst="rect">
            <a:avLst/>
          </a:prstGeom>
          <a:noFill/>
        </p:spPr>
        <p:txBody>
          <a:bodyPr wrap="square" rtlCol="0">
            <a:spAutoFit/>
          </a:bodyPr>
          <a:lstStyle/>
          <a:p>
            <a:endParaRPr lang="en-US" dirty="0">
              <a:solidFill>
                <a:schemeClr val="bg1"/>
              </a:solidFill>
            </a:endParaRPr>
          </a:p>
          <a:p>
            <a:pPr marL="285750" indent="-285750">
              <a:buFont typeface="Arial"/>
              <a:buChar char="•"/>
            </a:pPr>
            <a:r>
              <a:rPr lang="en-US" sz="2400" dirty="0" smtClean="0">
                <a:solidFill>
                  <a:schemeClr val="bg1"/>
                </a:solidFill>
              </a:rPr>
              <a:t>Determine </a:t>
            </a:r>
            <a:r>
              <a:rPr lang="en-US" sz="2400" dirty="0">
                <a:solidFill>
                  <a:schemeClr val="bg1"/>
                </a:solidFill>
              </a:rPr>
              <a:t>the hydrological cycle and energy fluxes </a:t>
            </a:r>
            <a:r>
              <a:rPr lang="en-US" sz="2400" dirty="0" smtClean="0">
                <a:solidFill>
                  <a:schemeClr val="bg1"/>
                </a:solidFill>
              </a:rPr>
              <a:t>by using measurements </a:t>
            </a:r>
            <a:r>
              <a:rPr lang="en-US" sz="2400" dirty="0">
                <a:solidFill>
                  <a:schemeClr val="bg1"/>
                </a:solidFill>
              </a:rPr>
              <a:t>of atmospheric and surface properties</a:t>
            </a:r>
            <a:r>
              <a:rPr lang="en-US" sz="2400" dirty="0" smtClean="0">
                <a:solidFill>
                  <a:schemeClr val="bg1"/>
                </a:solidFill>
              </a:rPr>
              <a:t>.</a:t>
            </a:r>
          </a:p>
          <a:p>
            <a:pPr marL="285750" indent="-285750">
              <a:buFont typeface="Arial"/>
              <a:buChar char="•"/>
            </a:pPr>
            <a:endParaRPr lang="en-US" sz="2400" dirty="0">
              <a:solidFill>
                <a:schemeClr val="bg1"/>
              </a:solidFill>
            </a:endParaRPr>
          </a:p>
          <a:p>
            <a:pPr marL="285750" indent="-285750">
              <a:buFont typeface="Arial"/>
              <a:buChar char="•"/>
            </a:pPr>
            <a:r>
              <a:rPr lang="en-US" sz="2400" dirty="0" smtClean="0">
                <a:solidFill>
                  <a:schemeClr val="bg1"/>
                </a:solidFill>
              </a:rPr>
              <a:t>Model </a:t>
            </a:r>
            <a:r>
              <a:rPr lang="en-US" sz="2400" dirty="0">
                <a:solidFill>
                  <a:schemeClr val="bg1"/>
                </a:solidFill>
              </a:rPr>
              <a:t>the global hydrological cycle and its impact on the atmosphere, oceans and land surfaces</a:t>
            </a:r>
            <a:r>
              <a:rPr lang="en-US" sz="2400" dirty="0" smtClean="0">
                <a:solidFill>
                  <a:schemeClr val="bg1"/>
                </a:solidFill>
              </a:rPr>
              <a:t>.</a:t>
            </a:r>
          </a:p>
          <a:p>
            <a:pPr marL="285750" indent="-285750">
              <a:buFont typeface="Arial"/>
              <a:buChar char="•"/>
            </a:pPr>
            <a:endParaRPr lang="en-US" sz="2400" dirty="0">
              <a:solidFill>
                <a:schemeClr val="bg1"/>
              </a:solidFill>
            </a:endParaRPr>
          </a:p>
          <a:p>
            <a:pPr marL="285750" indent="-285750">
              <a:buFont typeface="Arial"/>
              <a:buChar char="•"/>
            </a:pPr>
            <a:r>
              <a:rPr lang="en-US" sz="2400" dirty="0" smtClean="0">
                <a:solidFill>
                  <a:schemeClr val="bg1"/>
                </a:solidFill>
              </a:rPr>
              <a:t>Develop </a:t>
            </a:r>
            <a:r>
              <a:rPr lang="en-US" sz="2400" dirty="0">
                <a:solidFill>
                  <a:schemeClr val="bg1"/>
                </a:solidFill>
              </a:rPr>
              <a:t>the ability to predict the variations of global and regional hydrological processes and water </a:t>
            </a:r>
            <a:r>
              <a:rPr lang="en-US" sz="2400" dirty="0" smtClean="0">
                <a:solidFill>
                  <a:schemeClr val="bg1"/>
                </a:solidFill>
              </a:rPr>
              <a:t>resources</a:t>
            </a:r>
            <a:r>
              <a:rPr lang="is-IS" sz="2400" dirty="0">
                <a:solidFill>
                  <a:schemeClr val="bg1"/>
                </a:solidFill>
              </a:rPr>
              <a:t>.</a:t>
            </a:r>
            <a:endParaRPr lang="en-US" sz="2400" dirty="0" smtClean="0">
              <a:solidFill>
                <a:schemeClr val="bg1"/>
              </a:solidFill>
            </a:endParaRPr>
          </a:p>
          <a:p>
            <a:pPr marL="285750" indent="-285750">
              <a:buFont typeface="Arial"/>
              <a:buChar char="•"/>
            </a:pPr>
            <a:endParaRPr lang="en-US" sz="2400" dirty="0">
              <a:solidFill>
                <a:schemeClr val="bg1"/>
              </a:solidFill>
            </a:endParaRPr>
          </a:p>
          <a:p>
            <a:pPr marL="285750" indent="-285750">
              <a:buFont typeface="Arial"/>
              <a:buChar char="•"/>
            </a:pPr>
            <a:r>
              <a:rPr lang="en-US" sz="2400" dirty="0" smtClean="0">
                <a:solidFill>
                  <a:schemeClr val="bg1"/>
                </a:solidFill>
              </a:rPr>
              <a:t>Advance </a:t>
            </a:r>
            <a:r>
              <a:rPr lang="en-US" sz="2400" dirty="0">
                <a:solidFill>
                  <a:schemeClr val="bg1"/>
                </a:solidFill>
              </a:rPr>
              <a:t>the development of observing techniques, data management, and assimilation </a:t>
            </a:r>
            <a:r>
              <a:rPr lang="en-US" sz="2400" dirty="0" smtClean="0">
                <a:solidFill>
                  <a:schemeClr val="bg1"/>
                </a:solidFill>
              </a:rPr>
              <a:t> </a:t>
            </a:r>
            <a:r>
              <a:rPr lang="en-US" sz="2400" dirty="0">
                <a:solidFill>
                  <a:schemeClr val="bg1"/>
                </a:solidFill>
              </a:rPr>
              <a:t>for </a:t>
            </a:r>
            <a:r>
              <a:rPr lang="en-US" sz="2400" dirty="0" smtClean="0">
                <a:solidFill>
                  <a:schemeClr val="bg1"/>
                </a:solidFill>
              </a:rPr>
              <a:t>long</a:t>
            </a:r>
            <a:r>
              <a:rPr lang="en-US" sz="2400" dirty="0">
                <a:solidFill>
                  <a:schemeClr val="bg1"/>
                </a:solidFill>
              </a:rPr>
              <a:t>-range weather forecasts, hydrology, and climate predictions</a:t>
            </a:r>
            <a:r>
              <a:rPr lang="en-US" dirty="0">
                <a:solidFill>
                  <a:schemeClr val="bg1"/>
                </a:solidFill>
              </a:rPr>
              <a:t>.</a:t>
            </a:r>
          </a:p>
        </p:txBody>
      </p:sp>
    </p:spTree>
    <p:extLst>
      <p:ext uri="{BB962C8B-B14F-4D97-AF65-F5344CB8AC3E}">
        <p14:creationId xmlns:p14="http://schemas.microsoft.com/office/powerpoint/2010/main" val="4009239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solidFill>
                  <a:schemeClr val="tx1"/>
                </a:solidFill>
              </a:rPr>
              <a:t>ARL Science Review, June 21-23, 2016</a:t>
            </a:r>
            <a:endParaRPr lang="en-US" dirty="0">
              <a:solidFill>
                <a:schemeClr val="tx1"/>
              </a:solidFill>
            </a:endParaRPr>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3</a:t>
            </a:fld>
            <a:endParaRPr lang="en-US" dirty="0"/>
          </a:p>
        </p:txBody>
      </p:sp>
      <p:sp>
        <p:nvSpPr>
          <p:cNvPr id="4" name="TextBox 3"/>
          <p:cNvSpPr txBox="1"/>
          <p:nvPr/>
        </p:nvSpPr>
        <p:spPr>
          <a:xfrm>
            <a:off x="152400" y="228600"/>
            <a:ext cx="8915400" cy="1200329"/>
          </a:xfrm>
          <a:prstGeom prst="rect">
            <a:avLst/>
          </a:prstGeom>
          <a:noFill/>
        </p:spPr>
        <p:txBody>
          <a:bodyPr wrap="square" rtlCol="0">
            <a:spAutoFit/>
          </a:bodyPr>
          <a:lstStyle/>
          <a:p>
            <a:pPr algn="ctr"/>
            <a:r>
              <a:rPr lang="en-US" sz="3600" b="1" dirty="0" smtClean="0">
                <a:latin typeface="+mj-lt"/>
              </a:rPr>
              <a:t>Our Objectives for the</a:t>
            </a:r>
          </a:p>
          <a:p>
            <a:pPr algn="ctr"/>
            <a:r>
              <a:rPr lang="en-US" sz="3600" b="1" dirty="0" smtClean="0">
                <a:latin typeface="+mj-lt"/>
              </a:rPr>
              <a:t>Surface Energy Budget Network (SEBN)</a:t>
            </a:r>
          </a:p>
        </p:txBody>
      </p:sp>
      <p:sp>
        <p:nvSpPr>
          <p:cNvPr id="5" name="TextBox 4"/>
          <p:cNvSpPr txBox="1"/>
          <p:nvPr/>
        </p:nvSpPr>
        <p:spPr>
          <a:xfrm>
            <a:off x="990600" y="3276600"/>
            <a:ext cx="7239000" cy="1938992"/>
          </a:xfrm>
          <a:prstGeom prst="rect">
            <a:avLst/>
          </a:prstGeom>
          <a:noFill/>
        </p:spPr>
        <p:txBody>
          <a:bodyPr wrap="square" rtlCol="0">
            <a:spAutoFit/>
          </a:bodyPr>
          <a:lstStyle/>
          <a:p>
            <a:r>
              <a:rPr lang="en-US" sz="2400" b="1" i="1" dirty="0" smtClean="0"/>
              <a:t>To improve predictions of water (precipitation, soil moisture, evapotranspiration)  from days to months by focusing on a predictive understanding and response of the land surface to significant climate events  for major land-use types in the U.S. </a:t>
            </a:r>
          </a:p>
        </p:txBody>
      </p:sp>
    </p:spTree>
    <p:extLst>
      <p:ext uri="{BB962C8B-B14F-4D97-AF65-F5344CB8AC3E}">
        <p14:creationId xmlns:p14="http://schemas.microsoft.com/office/powerpoint/2010/main" val="4037318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49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p:cNvSpPr txBox="1"/>
          <p:nvPr/>
        </p:nvSpPr>
        <p:spPr>
          <a:xfrm>
            <a:off x="0" y="0"/>
            <a:ext cx="9144000" cy="1200328"/>
          </a:xfrm>
          <a:prstGeom prst="rect">
            <a:avLst/>
          </a:prstGeom>
          <a:noFill/>
        </p:spPr>
        <p:txBody>
          <a:bodyPr wrap="square" rtlCol="0">
            <a:spAutoFit/>
          </a:bodyPr>
          <a:lstStyle/>
          <a:p>
            <a:r>
              <a:rPr lang="en-US" sz="2400" dirty="0" smtClean="0">
                <a:solidFill>
                  <a:schemeClr val="bg1"/>
                </a:solidFill>
              </a:rPr>
              <a:t>ARL/ATDD recognized as a leader in air-surface exchange measurements </a:t>
            </a:r>
          </a:p>
          <a:p>
            <a:endParaRPr lang="en-US" sz="2400" dirty="0" smtClean="0">
              <a:solidFill>
                <a:schemeClr val="bg1"/>
              </a:solidFill>
            </a:endParaRPr>
          </a:p>
          <a:p>
            <a:r>
              <a:rPr lang="en-US" sz="2400" dirty="0" smtClean="0">
                <a:solidFill>
                  <a:schemeClr val="bg1"/>
                </a:solidFill>
              </a:rPr>
              <a:t>ARL/ATDD led  development  of open path H</a:t>
            </a:r>
            <a:r>
              <a:rPr lang="en-US" sz="2400" baseline="-25000" dirty="0" smtClean="0">
                <a:solidFill>
                  <a:schemeClr val="bg1"/>
                </a:solidFill>
              </a:rPr>
              <a:t>2</a:t>
            </a:r>
            <a:r>
              <a:rPr lang="en-US" sz="2400" dirty="0" smtClean="0">
                <a:solidFill>
                  <a:schemeClr val="bg1"/>
                </a:solidFill>
              </a:rPr>
              <a:t>O/CO</a:t>
            </a:r>
            <a:r>
              <a:rPr lang="en-US" sz="2400" baseline="-25000" dirty="0" smtClean="0">
                <a:solidFill>
                  <a:schemeClr val="bg1"/>
                </a:solidFill>
              </a:rPr>
              <a:t>2</a:t>
            </a:r>
            <a:r>
              <a:rPr lang="en-US" sz="2400" dirty="0" smtClean="0">
                <a:solidFill>
                  <a:schemeClr val="bg1"/>
                </a:solidFill>
              </a:rPr>
              <a:t> gas analyzers</a:t>
            </a:r>
          </a:p>
        </p:txBody>
      </p:sp>
      <p:sp>
        <p:nvSpPr>
          <p:cNvPr id="3" name="Oval 2"/>
          <p:cNvSpPr/>
          <p:nvPr/>
        </p:nvSpPr>
        <p:spPr>
          <a:xfrm>
            <a:off x="4419600" y="1981200"/>
            <a:ext cx="1143000" cy="1828800"/>
          </a:xfrm>
          <a:prstGeom prst="ellipse">
            <a:avLst/>
          </a:prstGeom>
          <a:gradFill>
            <a:gsLst>
              <a:gs pos="78000">
                <a:schemeClr val="accent1">
                  <a:shade val="51000"/>
                  <a:satMod val="130000"/>
                  <a:alpha val="12000"/>
                </a:schemeClr>
              </a:gs>
              <a:gs pos="99000">
                <a:schemeClr val="accent1">
                  <a:shade val="93000"/>
                  <a:satMod val="130000"/>
                </a:schemeClr>
              </a:gs>
              <a:gs pos="100000">
                <a:schemeClr val="accent1">
                  <a:shade val="94000"/>
                  <a:satMod val="135000"/>
                </a:schemeClr>
              </a:gs>
            </a:gsLst>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638800" y="1371600"/>
            <a:ext cx="1219200" cy="838200"/>
          </a:xfrm>
          <a:prstGeom prst="straightConnector1">
            <a:avLst/>
          </a:prstGeom>
          <a:ln w="63500">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6" name="Footer Placeholder 3"/>
          <p:cNvSpPr>
            <a:spLocks noGrp="1"/>
          </p:cNvSpPr>
          <p:nvPr>
            <p:ph type="ftr" sz="quarter" idx="10"/>
          </p:nvPr>
        </p:nvSpPr>
        <p:spPr>
          <a:xfrm>
            <a:off x="0" y="6492875"/>
            <a:ext cx="2895600" cy="365125"/>
          </a:xfrm>
        </p:spPr>
        <p:txBody>
          <a:bodyPr/>
          <a:lstStyle/>
          <a:p>
            <a:r>
              <a:rPr lang="en-US" smtClean="0">
                <a:solidFill>
                  <a:schemeClr val="bg1"/>
                </a:solidFill>
              </a:rPr>
              <a:t>ARL Science Review, June 21-23, 2016</a:t>
            </a:r>
            <a:endParaRPr lang="en-US" dirty="0">
              <a:solidFill>
                <a:schemeClr val="bg1"/>
              </a:solidFill>
            </a:endParaRPr>
          </a:p>
        </p:txBody>
      </p:sp>
      <p:sp>
        <p:nvSpPr>
          <p:cNvPr id="8" name="Slide Number Placeholder 4"/>
          <p:cNvSpPr>
            <a:spLocks noGrp="1"/>
          </p:cNvSpPr>
          <p:nvPr>
            <p:ph type="sldNum" sz="quarter" idx="11"/>
          </p:nvPr>
        </p:nvSpPr>
        <p:spPr>
          <a:xfrm>
            <a:off x="6781800" y="6492875"/>
            <a:ext cx="2133600" cy="365125"/>
          </a:xfrm>
        </p:spPr>
        <p:txBody>
          <a:bodyPr/>
          <a:lstStyle/>
          <a:p>
            <a:fld id="{66CAC88C-31F3-4764-B964-B930D18D7C5C}" type="slidenum">
              <a:rPr lang="en-US" smtClean="0">
                <a:solidFill>
                  <a:schemeClr val="bg1"/>
                </a:solidFill>
              </a:rPr>
              <a:t>4</a:t>
            </a:fld>
            <a:endParaRPr lang="en-US" dirty="0">
              <a:solidFill>
                <a:schemeClr val="bg1"/>
              </a:solidFill>
            </a:endParaRPr>
          </a:p>
        </p:txBody>
      </p:sp>
    </p:spTree>
    <p:extLst>
      <p:ext uri="{BB962C8B-B14F-4D97-AF65-F5344CB8AC3E}">
        <p14:creationId xmlns:p14="http://schemas.microsoft.com/office/powerpoint/2010/main" val="34561725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a:xfrm>
            <a:off x="6781800" y="6492875"/>
            <a:ext cx="2133600" cy="365125"/>
          </a:xfrm>
        </p:spPr>
        <p:txBody>
          <a:bodyPr/>
          <a:lstStyle/>
          <a:p>
            <a:fld id="{66CAC88C-31F3-4764-B964-B930D18D7C5C}" type="slidenum">
              <a:rPr lang="en-US" smtClean="0"/>
              <a:t>5</a:t>
            </a:fld>
            <a:endParaRPr lang="en-US" dirty="0"/>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229600" cy="617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AutoShape 7"/>
          <p:cNvSpPr>
            <a:spLocks noChangeArrowheads="1"/>
          </p:cNvSpPr>
          <p:nvPr/>
        </p:nvSpPr>
        <p:spPr bwMode="auto">
          <a:xfrm>
            <a:off x="6705600" y="27432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AutoShape 9"/>
          <p:cNvSpPr>
            <a:spLocks noChangeArrowheads="1"/>
          </p:cNvSpPr>
          <p:nvPr/>
        </p:nvSpPr>
        <p:spPr bwMode="auto">
          <a:xfrm>
            <a:off x="6172200" y="34290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AutoShape 11"/>
          <p:cNvSpPr>
            <a:spLocks noChangeArrowheads="1"/>
          </p:cNvSpPr>
          <p:nvPr/>
        </p:nvSpPr>
        <p:spPr bwMode="auto">
          <a:xfrm>
            <a:off x="4495800" y="21336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AutoShape 13"/>
          <p:cNvSpPr>
            <a:spLocks noChangeArrowheads="1"/>
          </p:cNvSpPr>
          <p:nvPr/>
        </p:nvSpPr>
        <p:spPr bwMode="auto">
          <a:xfrm>
            <a:off x="5562600" y="28194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AutoShape 14"/>
          <p:cNvSpPr>
            <a:spLocks noChangeArrowheads="1"/>
          </p:cNvSpPr>
          <p:nvPr/>
        </p:nvSpPr>
        <p:spPr bwMode="auto">
          <a:xfrm>
            <a:off x="2743200" y="39624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AutoShape 15"/>
          <p:cNvSpPr>
            <a:spLocks noChangeArrowheads="1"/>
          </p:cNvSpPr>
          <p:nvPr/>
        </p:nvSpPr>
        <p:spPr bwMode="auto">
          <a:xfrm>
            <a:off x="3733800" y="20574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AutoShape 16"/>
          <p:cNvSpPr>
            <a:spLocks noChangeArrowheads="1"/>
          </p:cNvSpPr>
          <p:nvPr/>
        </p:nvSpPr>
        <p:spPr bwMode="auto">
          <a:xfrm>
            <a:off x="4495800" y="36576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Text Box 41"/>
          <p:cNvSpPr txBox="1">
            <a:spLocks noChangeArrowheads="1"/>
          </p:cNvSpPr>
          <p:nvPr/>
        </p:nvSpPr>
        <p:spPr bwMode="auto">
          <a:xfrm>
            <a:off x="0" y="0"/>
            <a:ext cx="9144000" cy="785780"/>
          </a:xfrm>
          <a:prstGeom prst="rect">
            <a:avLst/>
          </a:prstGeom>
          <a:solidFill>
            <a:srgbClr val="FFFF8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5pPr>
            <a:lvl6pPr marL="2514600" indent="-228600" eaLnBrk="0" fontAlgn="base" hangingPunct="0">
              <a:lnSpc>
                <a:spcPct val="10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6pPr>
            <a:lvl7pPr marL="2971800" indent="-228600" eaLnBrk="0" fontAlgn="base" hangingPunct="0">
              <a:lnSpc>
                <a:spcPct val="10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7pPr>
            <a:lvl8pPr marL="3429000" indent="-228600" eaLnBrk="0" fontAlgn="base" hangingPunct="0">
              <a:lnSpc>
                <a:spcPct val="10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8pPr>
            <a:lvl9pPr marL="3886200" indent="-228600" eaLnBrk="0" fontAlgn="base" hangingPunct="0">
              <a:lnSpc>
                <a:spcPct val="10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DejaVu LGC Sans" charset="0"/>
              </a:defRPr>
            </a:lvl9pPr>
          </a:lstStyle>
          <a:p>
            <a:pPr algn="ctr" eaLnBrk="1" hangingPunct="1">
              <a:lnSpc>
                <a:spcPct val="93000"/>
              </a:lnSpc>
              <a:buClrTx/>
              <a:buFontTx/>
              <a:buNone/>
            </a:pPr>
            <a:r>
              <a:rPr lang="en-GB" dirty="0" smtClean="0">
                <a:latin typeface="+mj-lt"/>
              </a:rPr>
              <a:t>SEBN Full Network (1995 – 2016)</a:t>
            </a:r>
          </a:p>
          <a:p>
            <a:pPr algn="ctr" eaLnBrk="1" hangingPunct="1">
              <a:lnSpc>
                <a:spcPct val="93000"/>
              </a:lnSpc>
              <a:buClrTx/>
              <a:buFontTx/>
              <a:buNone/>
            </a:pPr>
            <a:r>
              <a:rPr lang="en-GB" dirty="0" smtClean="0">
                <a:latin typeface="+mj-lt"/>
              </a:rPr>
              <a:t>Representative </a:t>
            </a:r>
            <a:r>
              <a:rPr lang="en-GB" dirty="0" smtClean="0">
                <a:latin typeface="+mj-lt"/>
              </a:rPr>
              <a:t>Land Use </a:t>
            </a:r>
            <a:r>
              <a:rPr lang="en-GB" dirty="0" smtClean="0">
                <a:latin typeface="+mj-lt"/>
              </a:rPr>
              <a:t>in Major Climate Regions</a:t>
            </a:r>
            <a:endParaRPr lang="en-GB" dirty="0">
              <a:latin typeface="+mj-lt"/>
            </a:endParaRPr>
          </a:p>
        </p:txBody>
      </p:sp>
      <p:sp>
        <p:nvSpPr>
          <p:cNvPr id="16" name="AutoShape 13"/>
          <p:cNvSpPr>
            <a:spLocks noChangeArrowheads="1"/>
          </p:cNvSpPr>
          <p:nvPr/>
        </p:nvSpPr>
        <p:spPr bwMode="auto">
          <a:xfrm>
            <a:off x="5410200" y="38862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AutoShape 11"/>
          <p:cNvSpPr>
            <a:spLocks noChangeArrowheads="1"/>
          </p:cNvSpPr>
          <p:nvPr/>
        </p:nvSpPr>
        <p:spPr bwMode="auto">
          <a:xfrm>
            <a:off x="3581400" y="1371600"/>
            <a:ext cx="228600" cy="228600"/>
          </a:xfrm>
          <a:prstGeom prst="triangle">
            <a:avLst>
              <a:gd name="adj" fmla="val 50000"/>
            </a:avLst>
          </a:prstGeom>
          <a:solidFill>
            <a:srgbClr val="FF6600"/>
          </a:solidFill>
          <a:ln w="19080" cap="sq">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TextBox 17"/>
          <p:cNvSpPr txBox="1"/>
          <p:nvPr/>
        </p:nvSpPr>
        <p:spPr>
          <a:xfrm>
            <a:off x="4724400" y="2743200"/>
            <a:ext cx="838200" cy="461665"/>
          </a:xfrm>
          <a:prstGeom prst="rect">
            <a:avLst/>
          </a:prstGeom>
          <a:noFill/>
        </p:spPr>
        <p:txBody>
          <a:bodyPr wrap="square" rtlCol="0">
            <a:spAutoFit/>
          </a:bodyPr>
          <a:lstStyle/>
          <a:p>
            <a:r>
              <a:rPr lang="en-US" sz="2400" dirty="0" smtClean="0"/>
              <a:t>1996</a:t>
            </a:r>
          </a:p>
        </p:txBody>
      </p:sp>
      <p:sp>
        <p:nvSpPr>
          <p:cNvPr id="19" name="TextBox 18"/>
          <p:cNvSpPr txBox="1"/>
          <p:nvPr/>
        </p:nvSpPr>
        <p:spPr>
          <a:xfrm>
            <a:off x="2895600" y="3810000"/>
            <a:ext cx="838200" cy="461665"/>
          </a:xfrm>
          <a:prstGeom prst="rect">
            <a:avLst/>
          </a:prstGeom>
          <a:noFill/>
        </p:spPr>
        <p:txBody>
          <a:bodyPr wrap="square" rtlCol="0">
            <a:spAutoFit/>
          </a:bodyPr>
          <a:lstStyle/>
          <a:p>
            <a:r>
              <a:rPr lang="en-US" sz="2400" dirty="0" smtClean="0"/>
              <a:t>2002</a:t>
            </a:r>
          </a:p>
        </p:txBody>
      </p:sp>
      <p:sp>
        <p:nvSpPr>
          <p:cNvPr id="20" name="TextBox 19"/>
          <p:cNvSpPr txBox="1"/>
          <p:nvPr/>
        </p:nvSpPr>
        <p:spPr>
          <a:xfrm>
            <a:off x="6400800" y="3276600"/>
            <a:ext cx="838200" cy="461665"/>
          </a:xfrm>
          <a:prstGeom prst="rect">
            <a:avLst/>
          </a:prstGeom>
          <a:noFill/>
        </p:spPr>
        <p:txBody>
          <a:bodyPr wrap="square" rtlCol="0">
            <a:spAutoFit/>
          </a:bodyPr>
          <a:lstStyle/>
          <a:p>
            <a:r>
              <a:rPr lang="en-US" sz="2400" dirty="0" smtClean="0"/>
              <a:t>2005</a:t>
            </a:r>
          </a:p>
        </p:txBody>
      </p:sp>
    </p:spTree>
    <p:extLst>
      <p:ext uri="{BB962C8B-B14F-4D97-AF65-F5344CB8AC3E}">
        <p14:creationId xmlns:p14="http://schemas.microsoft.com/office/powerpoint/2010/main" val="173353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20500"/>
                                        <p:tgtEl>
                                          <p:spTgt spid="16"/>
                                        </p:tgtEl>
                                      </p:cBhvr>
                                    </p:animEffect>
                                    <p:set>
                                      <p:cBhvr>
                                        <p:cTn id="7" dur="1" fill="hold">
                                          <p:stCondLst>
                                            <p:cond delay="20499"/>
                                          </p:stCondLst>
                                        </p:cTn>
                                        <p:tgtEl>
                                          <p:spTgt spid="1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15900"/>
                                        <p:tgtEl>
                                          <p:spTgt spid="14"/>
                                        </p:tgtEl>
                                      </p:cBhvr>
                                    </p:animEffect>
                                    <p:set>
                                      <p:cBhvr>
                                        <p:cTn id="10" dur="1" fill="hold">
                                          <p:stCondLst>
                                            <p:cond delay="15899"/>
                                          </p:stCondLst>
                                        </p:cTn>
                                        <p:tgtEl>
                                          <p:spTgt spid="14"/>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24000"/>
                                        <p:tgtEl>
                                          <p:spTgt spid="8"/>
                                        </p:tgtEl>
                                      </p:cBhvr>
                                    </p:animEffect>
                                    <p:set>
                                      <p:cBhvr>
                                        <p:cTn id="13" dur="1" fill="hold">
                                          <p:stCondLst>
                                            <p:cond delay="23999"/>
                                          </p:stCondLst>
                                        </p:cTn>
                                        <p:tgtEl>
                                          <p:spTgt spid="8"/>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21000"/>
                                        <p:tgtEl>
                                          <p:spTgt spid="13"/>
                                        </p:tgtEl>
                                      </p:cBhvr>
                                    </p:animEffect>
                                    <p:set>
                                      <p:cBhvr>
                                        <p:cTn id="16" dur="1" fill="hold">
                                          <p:stCondLst>
                                            <p:cond delay="20999"/>
                                          </p:stCondLst>
                                        </p:cTn>
                                        <p:tgtEl>
                                          <p:spTgt spid="13"/>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26000"/>
                                        <p:tgtEl>
                                          <p:spTgt spid="17"/>
                                        </p:tgtEl>
                                      </p:cBhvr>
                                    </p:animEffect>
                                    <p:set>
                                      <p:cBhvr>
                                        <p:cTn id="19" dur="1" fill="hold">
                                          <p:stCondLst>
                                            <p:cond delay="25999"/>
                                          </p:stCondLst>
                                        </p:cTn>
                                        <p:tgtEl>
                                          <p:spTgt spid="17"/>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24999"/>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24999"/>
                                          </p:stCondLst>
                                        </p:cTn>
                                        <p:tgtEl>
                                          <p:spTgt spid="1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24999"/>
                                          </p:stCondLst>
                                        </p:cTn>
                                        <p:tgtEl>
                                          <p:spTgt spid="20"/>
                                        </p:tgtEl>
                                        <p:attrNameLst>
                                          <p:attrName>style.visibility</p:attrName>
                                        </p:attrNameLst>
                                      </p:cBhvr>
                                      <p:to>
                                        <p:strVal val="visible"/>
                                      </p:to>
                                    </p:set>
                                  </p:childTnLst>
                                </p:cTn>
                              </p:par>
                              <p:par>
                                <p:cTn id="26" presetID="9" presetClass="exit" presetSubtype="0" fill="hold" grpId="0" nodeType="withEffect">
                                  <p:stCondLst>
                                    <p:cond delay="0"/>
                                  </p:stCondLst>
                                  <p:childTnLst>
                                    <p:animEffect transition="out" filter="dissolve">
                                      <p:cBhvr>
                                        <p:cTn id="27" dur="20000"/>
                                        <p:tgtEl>
                                          <p:spTgt spid="10"/>
                                        </p:tgtEl>
                                      </p:cBhvr>
                                    </p:animEffect>
                                    <p:set>
                                      <p:cBhvr>
                                        <p:cTn id="28" dur="1" fill="hold">
                                          <p:stCondLst>
                                            <p:cond delay="19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4" grpId="0" animBg="1"/>
      <p:bldP spid="16" grpId="0" animBg="1"/>
      <p:bldP spid="17" grpId="0" animBg="1"/>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4000" dirty="0" smtClean="0"/>
              <a:t>SEBN Site Configuration</a:t>
            </a:r>
            <a:endParaRPr lang="en-US" sz="4000" dirty="0"/>
          </a:p>
        </p:txBody>
      </p:sp>
      <p:pic>
        <p:nvPicPr>
          <p:cNvPr id="6" name="sitediagram1_withAlterShiel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6800" y="1036637"/>
            <a:ext cx="6846816" cy="5135563"/>
          </a:xfrm>
        </p:spPr>
      </p:pic>
      <p:sp>
        <p:nvSpPr>
          <p:cNvPr id="4" name="Footer Placeholder 3"/>
          <p:cNvSpPr>
            <a:spLocks noGrp="1"/>
          </p:cNvSpPr>
          <p:nvPr>
            <p:ph type="ftr" sz="quarter" idx="10"/>
          </p:nvPr>
        </p:nvSpPr>
        <p:spPr/>
        <p:txBody>
          <a:bodyPr/>
          <a:lstStyle/>
          <a:p>
            <a:r>
              <a:rPr lang="en-US" dirty="0" smtClean="0"/>
              <a:t>ARL Science Review, June 21-23, 2016</a:t>
            </a:r>
            <a:endParaRPr lang="en-US" dirty="0"/>
          </a:p>
        </p:txBody>
      </p:sp>
      <p:sp>
        <p:nvSpPr>
          <p:cNvPr id="5" name="Slide Number Placeholder 4"/>
          <p:cNvSpPr>
            <a:spLocks noGrp="1"/>
          </p:cNvSpPr>
          <p:nvPr>
            <p:ph type="sldNum" sz="quarter" idx="11"/>
          </p:nvPr>
        </p:nvSpPr>
        <p:spPr>
          <a:xfrm>
            <a:off x="6781800" y="6492875"/>
            <a:ext cx="2133600" cy="365125"/>
          </a:xfrm>
        </p:spPr>
        <p:txBody>
          <a:bodyPr/>
          <a:lstStyle/>
          <a:p>
            <a:fld id="{66CAC88C-31F3-4764-B964-B930D18D7C5C}" type="slidenum">
              <a:rPr lang="en-US" smtClean="0"/>
              <a:t>6</a:t>
            </a:fld>
            <a:endParaRPr lang="en-US" dirty="0"/>
          </a:p>
        </p:txBody>
      </p:sp>
    </p:spTree>
    <p:extLst>
      <p:ext uri="{BB962C8B-B14F-4D97-AF65-F5344CB8AC3E}">
        <p14:creationId xmlns:p14="http://schemas.microsoft.com/office/powerpoint/2010/main" val="785287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8153400" y="6492875"/>
            <a:ext cx="762000" cy="365125"/>
          </a:xfrm>
          <a:prstGeom prst="rect">
            <a:avLst/>
          </a:prstGeom>
        </p:spPr>
        <p:txBody>
          <a:bodyPr/>
          <a:lstStyle/>
          <a:p>
            <a:fld id="{3E7EE49B-C32B-495C-9640-ABBF50F57D80}" type="slidenum">
              <a:rPr lang="en-US" smtClean="0"/>
              <a:pPr/>
              <a:t>7</a:t>
            </a:fld>
            <a:endParaRPr lang="en-US" dirty="0"/>
          </a:p>
        </p:txBody>
      </p:sp>
      <p:sp>
        <p:nvSpPr>
          <p:cNvPr id="9" name="Text Box 7"/>
          <p:cNvSpPr txBox="1">
            <a:spLocks noChangeArrowheads="1"/>
          </p:cNvSpPr>
          <p:nvPr/>
        </p:nvSpPr>
        <p:spPr bwMode="auto">
          <a:xfrm>
            <a:off x="762000" y="84715"/>
            <a:ext cx="7996714" cy="1754326"/>
          </a:xfrm>
          <a:prstGeom prst="rect">
            <a:avLst/>
          </a:prstGeom>
          <a:noFill/>
          <a:ln w="9525">
            <a:noFill/>
            <a:miter lim="800000"/>
            <a:headEnd/>
            <a:tailEnd/>
          </a:ln>
          <a:effectLst/>
        </p:spPr>
        <p:txBody>
          <a:bodyPr lIns="0" tIns="0" rIns="0" bIns="0" anchor="ctr">
            <a:prstTxWarp prst="textNoShape">
              <a:avLst/>
            </a:prstTxWarp>
            <a:spAutoFit/>
          </a:bodyPr>
          <a:lstStyle/>
          <a:p>
            <a:pPr algn="ctr">
              <a:lnSpc>
                <a:spcPct val="95000"/>
              </a:lnSpc>
            </a:pPr>
            <a:r>
              <a:rPr lang="en-US" sz="4000" dirty="0" smtClean="0">
                <a:solidFill>
                  <a:schemeClr val="bg1"/>
                </a:solidFill>
                <a:latin typeface="+mj-lt"/>
                <a:cs typeface="Arial"/>
              </a:rPr>
              <a:t>Grasslands</a:t>
            </a:r>
          </a:p>
          <a:p>
            <a:pPr algn="ctr">
              <a:lnSpc>
                <a:spcPct val="95000"/>
              </a:lnSpc>
            </a:pPr>
            <a:r>
              <a:rPr lang="en-US" sz="4000" dirty="0" smtClean="0">
                <a:solidFill>
                  <a:schemeClr val="bg1"/>
                </a:solidFill>
                <a:latin typeface="+mj-lt"/>
                <a:cs typeface="Arial"/>
              </a:rPr>
              <a:t>Audubon Research Ranch, AZ</a:t>
            </a:r>
          </a:p>
          <a:p>
            <a:pPr algn="ctr">
              <a:lnSpc>
                <a:spcPct val="95000"/>
              </a:lnSpc>
            </a:pPr>
            <a:r>
              <a:rPr lang="en-US" sz="4000" dirty="0" smtClean="0">
                <a:solidFill>
                  <a:srgbClr val="000000"/>
                </a:solidFill>
                <a:latin typeface="+mj-lt"/>
              </a:rPr>
              <a:t> </a:t>
            </a:r>
            <a:endParaRPr lang="en-US" sz="4000" dirty="0">
              <a:solidFill>
                <a:srgbClr val="000000"/>
              </a:solidFill>
              <a:latin typeface="+mj-lt"/>
            </a:endParaRPr>
          </a:p>
        </p:txBody>
      </p:sp>
      <p:pic>
        <p:nvPicPr>
          <p:cNvPr id="2" name="Picture 1" descr="audubon_high.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447800"/>
            <a:ext cx="6477000" cy="4857750"/>
          </a:xfrm>
          <a:prstGeom prst="rect">
            <a:avLst/>
          </a:prstGeom>
        </p:spPr>
      </p:pic>
      <p:sp>
        <p:nvSpPr>
          <p:cNvPr id="7"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3660207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8</a:t>
            </a:fld>
            <a:endParaRPr lang="en-US" dirty="0"/>
          </a:p>
        </p:txBody>
      </p:sp>
      <p:pic>
        <p:nvPicPr>
          <p:cNvPr id="4" name="Picture 3" descr="BV_tower201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838200"/>
            <a:ext cx="4171950" cy="5562600"/>
          </a:xfrm>
          <a:prstGeom prst="rect">
            <a:avLst/>
          </a:prstGeom>
        </p:spPr>
      </p:pic>
      <p:pic>
        <p:nvPicPr>
          <p:cNvPr id="5" name="Picture 4" descr="DSC0087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838200"/>
            <a:ext cx="4171950" cy="5562600"/>
          </a:xfrm>
          <a:prstGeom prst="rect">
            <a:avLst/>
          </a:prstGeom>
        </p:spPr>
      </p:pic>
      <p:sp>
        <p:nvSpPr>
          <p:cNvPr id="7" name="TextBox 6"/>
          <p:cNvSpPr txBox="1"/>
          <p:nvPr/>
        </p:nvSpPr>
        <p:spPr>
          <a:xfrm>
            <a:off x="152400" y="76200"/>
            <a:ext cx="8820150" cy="707886"/>
          </a:xfrm>
          <a:prstGeom prst="rect">
            <a:avLst/>
          </a:prstGeom>
          <a:noFill/>
        </p:spPr>
        <p:txBody>
          <a:bodyPr wrap="square" rtlCol="0">
            <a:spAutoFit/>
          </a:bodyPr>
          <a:lstStyle/>
          <a:p>
            <a:pPr algn="ctr"/>
            <a:r>
              <a:rPr lang="en-US" sz="4000" dirty="0" smtClean="0">
                <a:solidFill>
                  <a:schemeClr val="bg1"/>
                </a:solidFill>
                <a:latin typeface="+mj-lt"/>
              </a:rPr>
              <a:t>Croplands    Champaign, IL (</a:t>
            </a:r>
            <a:r>
              <a:rPr lang="en-US" sz="4000" dirty="0" err="1" smtClean="0">
                <a:solidFill>
                  <a:schemeClr val="bg1"/>
                </a:solidFill>
                <a:latin typeface="+mj-lt"/>
              </a:rPr>
              <a:t>Bondville</a:t>
            </a:r>
            <a:r>
              <a:rPr lang="en-US" sz="4000" dirty="0" smtClean="0">
                <a:solidFill>
                  <a:schemeClr val="bg1"/>
                </a:solidFill>
                <a:latin typeface="+mj-lt"/>
              </a:rPr>
              <a:t>)</a:t>
            </a:r>
          </a:p>
        </p:txBody>
      </p:sp>
    </p:spTree>
    <p:extLst>
      <p:ext uri="{BB962C8B-B14F-4D97-AF65-F5344CB8AC3E}">
        <p14:creationId xmlns:p14="http://schemas.microsoft.com/office/powerpoint/2010/main" val="3002368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a:xfrm>
            <a:off x="6781800" y="6492875"/>
            <a:ext cx="2133600" cy="365125"/>
          </a:xfrm>
        </p:spPr>
        <p:txBody>
          <a:bodyPr/>
          <a:lstStyle/>
          <a:p>
            <a:fld id="{66CAC88C-31F3-4764-B964-B930D18D7C5C}" type="slidenum">
              <a:rPr lang="en-US" smtClean="0"/>
              <a:t>9</a:t>
            </a:fld>
            <a:endParaRPr lang="en-US" dirty="0"/>
          </a:p>
        </p:txBody>
      </p:sp>
      <p:pic>
        <p:nvPicPr>
          <p:cNvPr id="4" name="Picture 3" descr="chess_tow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762000"/>
            <a:ext cx="4229100" cy="5638800"/>
          </a:xfrm>
          <a:prstGeom prst="rect">
            <a:avLst/>
          </a:prstGeom>
        </p:spPr>
      </p:pic>
      <p:pic>
        <p:nvPicPr>
          <p:cNvPr id="5" name="Picture 4" descr="Chess_flux.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048000"/>
            <a:ext cx="4470400" cy="3352800"/>
          </a:xfrm>
          <a:prstGeom prst="rect">
            <a:avLst/>
          </a:prstGeom>
        </p:spPr>
      </p:pic>
      <p:sp>
        <p:nvSpPr>
          <p:cNvPr id="6" name="TextBox 5"/>
          <p:cNvSpPr txBox="1"/>
          <p:nvPr/>
        </p:nvSpPr>
        <p:spPr>
          <a:xfrm>
            <a:off x="152400" y="76200"/>
            <a:ext cx="8915400" cy="707886"/>
          </a:xfrm>
          <a:prstGeom prst="rect">
            <a:avLst/>
          </a:prstGeom>
          <a:noFill/>
        </p:spPr>
        <p:txBody>
          <a:bodyPr wrap="square" rtlCol="0">
            <a:spAutoFit/>
          </a:bodyPr>
          <a:lstStyle/>
          <a:p>
            <a:pPr algn="ctr"/>
            <a:r>
              <a:rPr lang="en-US" sz="4000" dirty="0" smtClean="0">
                <a:solidFill>
                  <a:schemeClr val="bg1"/>
                </a:solidFill>
              </a:rPr>
              <a:t>Forest    Oak Ridge, TN </a:t>
            </a:r>
          </a:p>
        </p:txBody>
      </p:sp>
      <p:sp>
        <p:nvSpPr>
          <p:cNvPr id="7" name="TextBox 6"/>
          <p:cNvSpPr txBox="1"/>
          <p:nvPr/>
        </p:nvSpPr>
        <p:spPr>
          <a:xfrm>
            <a:off x="4724400" y="990600"/>
            <a:ext cx="4114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chemeClr val="bg1"/>
                </a:solidFill>
              </a:rPr>
              <a:t>60 m walk-up tower platform</a:t>
            </a:r>
          </a:p>
          <a:p>
            <a:pPr marL="342900" indent="-342900">
              <a:buFont typeface="Arial" panose="020B0604020202020204" pitchFamily="34" charset="0"/>
              <a:buChar char="•"/>
            </a:pPr>
            <a:r>
              <a:rPr lang="en-US" sz="2400" dirty="0" smtClean="0">
                <a:solidFill>
                  <a:schemeClr val="bg1"/>
                </a:solidFill>
              </a:rPr>
              <a:t>Additional measurements on smaller tower systems at the base of the forest</a:t>
            </a:r>
          </a:p>
        </p:txBody>
      </p:sp>
    </p:spTree>
    <p:extLst>
      <p:ext uri="{BB962C8B-B14F-4D97-AF65-F5344CB8AC3E}">
        <p14:creationId xmlns:p14="http://schemas.microsoft.com/office/powerpoint/2010/main" val="2179774918"/>
      </p:ext>
    </p:extLst>
  </p:cSld>
  <p:clrMapOvr>
    <a:masterClrMapping/>
  </p:clrMapOvr>
  <p:timing>
    <p:tnLst>
      <p:par>
        <p:cTn id="1" dur="indefinite" restart="never" nodeType="tmRoot"/>
      </p:par>
    </p:tnLst>
  </p:timing>
</p:sld>
</file>

<file path=ppt/theme/theme1.xml><?xml version="1.0" encoding="utf-8"?>
<a:theme xmlns:a="http://schemas.openxmlformats.org/drawingml/2006/main" name="Maggi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19577</TotalTime>
  <Words>743</Words>
  <Application>Microsoft Office PowerPoint</Application>
  <PresentationFormat>On-screen Show (4:3)</PresentationFormat>
  <Paragraphs>103</Paragraphs>
  <Slides>15</Slides>
  <Notes>5</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MaggieK</vt:lpstr>
      <vt:lpstr>Surface Energy Budget </vt:lpstr>
      <vt:lpstr>PowerPoint Presentation</vt:lpstr>
      <vt:lpstr>PowerPoint Presentation</vt:lpstr>
      <vt:lpstr>PowerPoint Presentation</vt:lpstr>
      <vt:lpstr>PowerPoint Presentation</vt:lpstr>
      <vt:lpstr>SEBN Site Configuration</vt:lpstr>
      <vt:lpstr>PowerPoint Presentation</vt:lpstr>
      <vt:lpstr>PowerPoint Presentation</vt:lpstr>
      <vt:lpstr>PowerPoint Presentation</vt:lpstr>
      <vt:lpstr> The Surface Energy Budget</vt:lpstr>
      <vt:lpstr>PowerPoint Presentation</vt:lpstr>
      <vt:lpstr>PowerPoint Presentation</vt:lpstr>
      <vt:lpstr>PowerPoint Presentation</vt:lpstr>
      <vt:lpstr>PowerPoint Presentation</vt:lpstr>
      <vt:lpstr>Major Highlights</vt:lpstr>
    </vt:vector>
  </TitlesOfParts>
  <Company>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Kerchner</dc:creator>
  <cp:lastModifiedBy>Margaret Kerchner</cp:lastModifiedBy>
  <cp:revision>86</cp:revision>
  <dcterms:created xsi:type="dcterms:W3CDTF">2016-01-20T16:28:12Z</dcterms:created>
  <dcterms:modified xsi:type="dcterms:W3CDTF">2016-06-03T21:44:43Z</dcterms:modified>
</cp:coreProperties>
</file>